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8" r:id="rId2"/>
  </p:sldMasterIdLst>
  <p:sldIdLst>
    <p:sldId id="256" r:id="rId3"/>
    <p:sldId id="257" r:id="rId4"/>
    <p:sldId id="260" r:id="rId5"/>
    <p:sldId id="259" r:id="rId6"/>
    <p:sldId id="261" r:id="rId7"/>
    <p:sldId id="262" r:id="rId8"/>
    <p:sldId id="271" r:id="rId9"/>
    <p:sldId id="273" r:id="rId10"/>
    <p:sldId id="274" r:id="rId11"/>
    <p:sldId id="275" r:id="rId12"/>
    <p:sldId id="267" r:id="rId13"/>
    <p:sldId id="280" r:id="rId14"/>
    <p:sldId id="281" r:id="rId15"/>
    <p:sldId id="264" r:id="rId16"/>
    <p:sldId id="268" r:id="rId17"/>
    <p:sldId id="269" r:id="rId18"/>
    <p:sldId id="276" r:id="rId19"/>
    <p:sldId id="277" r:id="rId20"/>
    <p:sldId id="278" r:id="rId21"/>
    <p:sldId id="279" r:id="rId22"/>
    <p:sldId id="272" r:id="rId23"/>
    <p:sldId id="283" r:id="rId24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in Pisanko" initials="MP" lastIdx="1" clrIdx="0">
    <p:extLst>
      <p:ext uri="{19B8F6BF-5375-455C-9EA6-DF929625EA0E}">
        <p15:presenceInfo xmlns:p15="http://schemas.microsoft.com/office/powerpoint/2012/main" userId="S-1-5-21-3482559840-1887599344-3340535262-221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AFD"/>
    <a:srgbClr val="EAF5FC"/>
    <a:srgbClr val="F0F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Koszt 1 tony</a:t>
            </a:r>
            <a:r>
              <a:rPr lang="pl-PL" baseline="0" dirty="0"/>
              <a:t> odebranych odpadów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Arkusz1!$A$2:$A$5</c:f>
              <c:strCache>
                <c:ptCount val="4"/>
                <c:pt idx="0">
                  <c:v>zmieszane</c:v>
                </c:pt>
                <c:pt idx="1">
                  <c:v>segregowane</c:v>
                </c:pt>
                <c:pt idx="2">
                  <c:v>wielkogabarytowe</c:v>
                </c:pt>
                <c:pt idx="3">
                  <c:v>PSZOK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370</c:v>
                </c:pt>
                <c:pt idx="1">
                  <c:v>680</c:v>
                </c:pt>
                <c:pt idx="2">
                  <c:v>680</c:v>
                </c:pt>
                <c:pt idx="3">
                  <c:v>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8D-4170-99ED-EC0D6ADD941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Arkusz1!$A$2:$A$5</c:f>
              <c:strCache>
                <c:ptCount val="4"/>
                <c:pt idx="0">
                  <c:v>zmieszane</c:v>
                </c:pt>
                <c:pt idx="1">
                  <c:v>segregowane</c:v>
                </c:pt>
                <c:pt idx="2">
                  <c:v>wielkogabarytowe</c:v>
                </c:pt>
                <c:pt idx="3">
                  <c:v>PSZOK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440</c:v>
                </c:pt>
                <c:pt idx="1">
                  <c:v>700</c:v>
                </c:pt>
                <c:pt idx="2">
                  <c:v>700</c:v>
                </c:pt>
                <c:pt idx="3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8D-4170-99ED-EC0D6ADD9410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Arkusz1!$A$2:$A$5</c:f>
              <c:strCache>
                <c:ptCount val="4"/>
                <c:pt idx="0">
                  <c:v>zmieszane</c:v>
                </c:pt>
                <c:pt idx="1">
                  <c:v>segregowane</c:v>
                </c:pt>
                <c:pt idx="2">
                  <c:v>wielkogabarytowe</c:v>
                </c:pt>
                <c:pt idx="3">
                  <c:v>PSZOK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570</c:v>
                </c:pt>
                <c:pt idx="1">
                  <c:v>740</c:v>
                </c:pt>
                <c:pt idx="2">
                  <c:v>740</c:v>
                </c:pt>
                <c:pt idx="3">
                  <c:v>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8D-4170-99ED-EC0D6ADD9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2076672"/>
        <c:axId val="72111232"/>
        <c:axId val="0"/>
      </c:bar3DChart>
      <c:catAx>
        <c:axId val="7207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2111232"/>
        <c:crosses val="autoZero"/>
        <c:auto val="1"/>
        <c:lblAlgn val="ctr"/>
        <c:lblOffset val="100"/>
        <c:noMultiLvlLbl val="0"/>
      </c:catAx>
      <c:valAx>
        <c:axId val="7211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zł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207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Symulacja</a:t>
            </a:r>
            <a:r>
              <a:rPr lang="pl-PL" baseline="0" dirty="0"/>
              <a:t> 2021 r.</a:t>
            </a:r>
            <a:endParaRPr lang="pl-PL" dirty="0"/>
          </a:p>
        </c:rich>
      </c:tx>
      <c:layout>
        <c:manualLayout>
          <c:xMode val="edge"/>
          <c:yMode val="edge"/>
          <c:x val="0.33361763067599021"/>
          <c:y val="4.52054945676877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Dochody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Arkusz1!$A$2:$A$3</c:f>
              <c:strCache>
                <c:ptCount val="2"/>
                <c:pt idx="0">
                  <c:v>Stawka 19.50 zł/os.</c:v>
                </c:pt>
                <c:pt idx="1">
                  <c:v>Stawka 28.50 zł/os.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2494440</c:v>
                </c:pt>
                <c:pt idx="1">
                  <c:v>3645720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EA-4B94-80E3-D77F938CE2AD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Wydatki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Arkusz1!$A$2:$A$3</c:f>
              <c:strCache>
                <c:ptCount val="2"/>
                <c:pt idx="0">
                  <c:v>Stawka 19.50 zł/os.</c:v>
                </c:pt>
                <c:pt idx="1">
                  <c:v>Stawka 28.50 zł/os.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3633000</c:v>
                </c:pt>
                <c:pt idx="1">
                  <c:v>3633000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EA-4B94-80E3-D77F938CE2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718848"/>
        <c:axId val="100728832"/>
      </c:barChart>
      <c:catAx>
        <c:axId val="10071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0728832"/>
        <c:crosses val="autoZero"/>
        <c:auto val="1"/>
        <c:lblAlgn val="ctr"/>
        <c:lblOffset val="100"/>
        <c:noMultiLvlLbl val="0"/>
      </c:catAx>
      <c:valAx>
        <c:axId val="10072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0718848"/>
        <c:crosses val="autoZero"/>
        <c:crossBetween val="between"/>
        <c:majorUnit val="1000000"/>
        <c:dispUnits>
          <c:builtInUnit val="millions"/>
          <c:dispUnitsLbl>
            <c:layout>
              <c:manualLayout>
                <c:xMode val="edge"/>
                <c:yMode val="edge"/>
                <c:x val="2.1259526506821252E-2"/>
                <c:y val="0.35276125483333931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GUS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Arkusz1!$A$2:$A$4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13362</c:v>
                </c:pt>
                <c:pt idx="1">
                  <c:v>13258</c:v>
                </c:pt>
                <c:pt idx="2">
                  <c:v>13202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3B-42C3-94E9-B3366AB12E2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Deklaracje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Arkusz1!$A$2:$A$4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Arkusz1!$C$2:$C$4</c:f>
              <c:numCache>
                <c:formatCode>General</c:formatCode>
                <c:ptCount val="3"/>
                <c:pt idx="0">
                  <c:v>10636</c:v>
                </c:pt>
                <c:pt idx="1">
                  <c:v>10647</c:v>
                </c:pt>
                <c:pt idx="2">
                  <c:v>10660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3B-42C3-94E9-B3366AB12E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424960"/>
        <c:axId val="102426496"/>
        <c:axId val="0"/>
      </c:bar3DChart>
      <c:catAx>
        <c:axId val="102424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2426496"/>
        <c:crosses val="autoZero"/>
        <c:auto val="1"/>
        <c:lblAlgn val="ctr"/>
        <c:lblOffset val="100"/>
        <c:noMultiLvlLbl val="0"/>
      </c:catAx>
      <c:valAx>
        <c:axId val="102426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2424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ACDC37-8D85-4285-9997-8BAB744C7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01F030C-3B2E-4553-B596-401FCB149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7BC0769-F484-4618-8843-DA64103BD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37DC-F75F-4111-A6C3-5B681CDB2C87}" type="datetimeFigureOut">
              <a:rPr lang="pl-PL" smtClean="0"/>
              <a:pPr/>
              <a:t>2020-12-03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846A33E-5EB4-4B12-BE53-268D8E746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7F5393-CD75-4696-846C-B9DDA835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244-7282-4168-AB7D-8C45A5D1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18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562F3E-9A1B-43AE-A193-95E9ED41E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FC306D1-F139-43A8-AFBF-945E33DE3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14C881D-9234-4437-95CA-E44AFC724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37DC-F75F-4111-A6C3-5B681CDB2C87}" type="datetimeFigureOut">
              <a:rPr lang="pl-PL" smtClean="0"/>
              <a:pPr/>
              <a:t>2020-12-03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4F57C12-6621-4421-B138-304181509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C5A5A97-3F5A-4E92-A44C-972AD58E7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244-7282-4168-AB7D-8C45A5D1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469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FAA7365-16FB-4B83-8E9C-5C8076878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E0833CA-1B6F-4747-BEAB-9142C8DCF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12DAA66-27EF-4A20-8DBB-98179389E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37DC-F75F-4111-A6C3-5B681CDB2C87}" type="datetimeFigureOut">
              <a:rPr lang="pl-PL" smtClean="0"/>
              <a:pPr/>
              <a:t>2020-12-03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DC104D6-10CA-46FA-8499-2CF7E99BD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F1ADBC7-F4CD-41B9-9DC7-2637D3A24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244-7282-4168-AB7D-8C45A5D1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1345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37DC-F75F-4111-A6C3-5B681CDB2C87}" type="datetimeFigureOut">
              <a:rPr lang="pl-PL" smtClean="0"/>
              <a:pPr/>
              <a:t>2020-12-03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244-7282-4168-AB7D-8C45A5D13F2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666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37DC-F75F-4111-A6C3-5B681CDB2C87}" type="datetimeFigureOut">
              <a:rPr lang="pl-PL" smtClean="0"/>
              <a:pPr/>
              <a:t>2020-12-03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244-7282-4168-AB7D-8C45A5D1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2101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37DC-F75F-4111-A6C3-5B681CDB2C87}" type="datetimeFigureOut">
              <a:rPr lang="pl-PL" smtClean="0"/>
              <a:pPr/>
              <a:t>2020-12-03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244-7282-4168-AB7D-8C45A5D1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9862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37DC-F75F-4111-A6C3-5B681CDB2C87}" type="datetimeFigureOut">
              <a:rPr lang="pl-PL" smtClean="0"/>
              <a:pPr/>
              <a:t>2020-12-03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244-7282-4168-AB7D-8C45A5D1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9211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37DC-F75F-4111-A6C3-5B681CDB2C87}" type="datetimeFigureOut">
              <a:rPr lang="pl-PL" smtClean="0"/>
              <a:pPr/>
              <a:t>2020-12-03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244-7282-4168-AB7D-8C45A5D1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9219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37DC-F75F-4111-A6C3-5B681CDB2C87}" type="datetimeFigureOut">
              <a:rPr lang="pl-PL" smtClean="0"/>
              <a:pPr/>
              <a:t>2020-12-03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244-7282-4168-AB7D-8C45A5D1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2345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37DC-F75F-4111-A6C3-5B681CDB2C87}" type="datetimeFigureOut">
              <a:rPr lang="pl-PL" smtClean="0"/>
              <a:pPr/>
              <a:t>2020-12-03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244-7282-4168-AB7D-8C45A5D1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2320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37DC-F75F-4111-A6C3-5B681CDB2C87}" type="datetimeFigureOut">
              <a:rPr lang="pl-PL" smtClean="0"/>
              <a:pPr/>
              <a:t>2020-12-03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244-7282-4168-AB7D-8C45A5D1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9755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55DE4A-6F0C-454D-8488-90E5FEB72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C7F9A3-CAE0-4529-B687-D029BBF38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A9B4A8B-9ABD-445A-8806-7CADF109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37DC-F75F-4111-A6C3-5B681CDB2C87}" type="datetimeFigureOut">
              <a:rPr lang="pl-PL" smtClean="0"/>
              <a:pPr/>
              <a:t>2020-12-03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6FADCF5-191C-461C-B952-97C1676BA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63E281-0457-40E3-9EC5-92D60DB6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244-7282-4168-AB7D-8C45A5D1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8451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37DC-F75F-4111-A6C3-5B681CDB2C87}" type="datetimeFigureOut">
              <a:rPr lang="pl-PL" smtClean="0"/>
              <a:pPr/>
              <a:t>2020-12-03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244-7282-4168-AB7D-8C45A5D1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677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37DC-F75F-4111-A6C3-5B681CDB2C87}" type="datetimeFigureOut">
              <a:rPr lang="pl-PL" smtClean="0"/>
              <a:pPr/>
              <a:t>2020-12-03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244-7282-4168-AB7D-8C45A5D1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9508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37DC-F75F-4111-A6C3-5B681CDB2C87}" type="datetimeFigureOut">
              <a:rPr lang="pl-PL" smtClean="0"/>
              <a:pPr/>
              <a:t>2020-12-03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244-7282-4168-AB7D-8C45A5D1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543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37DC-F75F-4111-A6C3-5B681CDB2C87}" type="datetimeFigureOut">
              <a:rPr lang="pl-PL" smtClean="0"/>
              <a:pPr/>
              <a:t>2020-12-03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244-7282-4168-AB7D-8C45A5D13F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229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37DC-F75F-4111-A6C3-5B681CDB2C87}" type="datetimeFigureOut">
              <a:rPr lang="pl-PL" smtClean="0"/>
              <a:pPr/>
              <a:t>2020-12-03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244-7282-4168-AB7D-8C45A5D1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1087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37DC-F75F-4111-A6C3-5B681CDB2C87}" type="datetimeFigureOut">
              <a:rPr lang="pl-PL" smtClean="0"/>
              <a:pPr/>
              <a:t>2020-12-03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244-7282-4168-AB7D-8C45A5D13F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5680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37DC-F75F-4111-A6C3-5B681CDB2C87}" type="datetimeFigureOut">
              <a:rPr lang="pl-PL" smtClean="0"/>
              <a:pPr/>
              <a:t>2020-12-03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244-7282-4168-AB7D-8C45A5D1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9856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37DC-F75F-4111-A6C3-5B681CDB2C87}" type="datetimeFigureOut">
              <a:rPr lang="pl-PL" smtClean="0"/>
              <a:pPr/>
              <a:t>2020-12-03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244-7282-4168-AB7D-8C45A5D1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25471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37DC-F75F-4111-A6C3-5B681CDB2C87}" type="datetimeFigureOut">
              <a:rPr lang="pl-PL" smtClean="0"/>
              <a:pPr/>
              <a:t>2020-12-03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244-7282-4168-AB7D-8C45A5D1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35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21974D-F007-4977-A641-F3DEAE858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BA15B46-42CF-4ED9-AC05-A782B6A15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C5568E7-5950-4B58-B0FE-91CEC4056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37DC-F75F-4111-A6C3-5B681CDB2C87}" type="datetimeFigureOut">
              <a:rPr lang="pl-PL" smtClean="0"/>
              <a:pPr/>
              <a:t>2020-12-03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D385DCB-8C87-42FA-986C-07B40323E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CCA65B1-FEE0-49CC-AA1D-F46903F8C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244-7282-4168-AB7D-8C45A5D1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744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8AB24D-4AC0-4C83-9F4D-85905FF7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62CF96-CBC2-4E38-AAFC-FF46167589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4AAD755-B437-4DD0-B66E-4E4117F6A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BD2B5B8-15B8-47BC-9892-3CD77F004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37DC-F75F-4111-A6C3-5B681CDB2C87}" type="datetimeFigureOut">
              <a:rPr lang="pl-PL" smtClean="0"/>
              <a:pPr/>
              <a:t>2020-12-03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D9E9A0D-BACA-4264-B919-4B4051DA7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75A25A5-AB56-4110-A7FC-9E88734D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244-7282-4168-AB7D-8C45A5D1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257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11D017-FB40-42F8-82B8-7CA3B8705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E227F50-CA8F-43D0-B4C8-D473A531D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6FA94A8-30B2-4DFB-9BCB-B04242FB6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F31ECC2-0A8D-499B-B53A-9588C7F6E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F62BA09-C36B-4B77-A599-EB1810D9F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F73A54B-8278-45F2-9FA7-CBC2116F5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37DC-F75F-4111-A6C3-5B681CDB2C87}" type="datetimeFigureOut">
              <a:rPr lang="pl-PL" smtClean="0"/>
              <a:pPr/>
              <a:t>2020-12-03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9C8581E-7EE3-4293-AECC-F1BB190B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2AFED83-C4A1-4659-AFE3-560BA993C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244-7282-4168-AB7D-8C45A5D1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134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7BC388-C054-4D1E-AAF9-658A7A8EC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9366601-C1ED-4F29-AF0A-7F359D63C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37DC-F75F-4111-A6C3-5B681CDB2C87}" type="datetimeFigureOut">
              <a:rPr lang="pl-PL" smtClean="0"/>
              <a:pPr/>
              <a:t>2020-12-03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951DD6D-536D-4B91-92B2-634631802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82E0900-6BB2-4BFF-8776-99DA7041E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244-7282-4168-AB7D-8C45A5D1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860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247B15E-F268-4B1C-B7A2-1713033C4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37DC-F75F-4111-A6C3-5B681CDB2C87}" type="datetimeFigureOut">
              <a:rPr lang="pl-PL" smtClean="0"/>
              <a:pPr/>
              <a:t>2020-12-03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E9EF381-73B6-48D7-9C44-0A79FBAF7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2B0FD5E-A42F-4F73-AF27-C2A702C6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244-7282-4168-AB7D-8C45A5D1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600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04C089-61A4-499A-A176-FE27BBB90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6ED658-CE00-4F8D-AC31-88CD318C3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27768B4-E65A-493A-8D9C-6DFD947AD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B0DE98B-751B-44C6-9B90-FE2F1E343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37DC-F75F-4111-A6C3-5B681CDB2C87}" type="datetimeFigureOut">
              <a:rPr lang="pl-PL" smtClean="0"/>
              <a:pPr/>
              <a:t>2020-12-03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7E3EFE5-3E63-4A2E-AAA8-6985AB6D6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DE3BE5B-A406-46DE-B048-CA66A2D71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244-7282-4168-AB7D-8C45A5D1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600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D45ACE-0538-401C-B802-701D33F66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EAF7465-3B42-44FB-A881-D252803BFE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EFFE07E-63BF-4D12-8A27-0F1E94E74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9E09B58-8069-40D7-A5E8-4D5F3B10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37DC-F75F-4111-A6C3-5B681CDB2C87}" type="datetimeFigureOut">
              <a:rPr lang="pl-PL" smtClean="0"/>
              <a:pPr/>
              <a:t>2020-12-03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91D1D2E-DE83-4C0B-8160-B38BB5F25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9E82882-BA16-480B-8E2F-09F65E87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244-7282-4168-AB7D-8C45A5D1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697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005C5C1-28D9-4829-983A-1B4507B9B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6C9D0A2-702A-4538-B55E-5064E4F4A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C86BE34-D6B6-4230-9A9D-D65F5656C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637DC-F75F-4111-A6C3-5B681CDB2C87}" type="datetimeFigureOut">
              <a:rPr lang="pl-PL" smtClean="0"/>
              <a:pPr/>
              <a:t>2020-12-03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6B54244-679A-41F3-8177-5ED43208A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CCF7A6E-3B37-40A5-A0DA-986908492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6E244-7282-4168-AB7D-8C45A5D1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117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BE637DC-F75F-4111-A6C3-5B681CDB2C87}" type="datetimeFigureOut">
              <a:rPr lang="pl-PL" smtClean="0"/>
              <a:pPr/>
              <a:t>2020-12-03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116E244-7282-4168-AB7D-8C45A5D13F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61533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hojna.p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5FAFD">
                <a:alpha val="64000"/>
                <a:lumMod val="99000"/>
              </a:srgb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964905-78A3-44F7-8BED-6139A3D04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607" y="1595054"/>
            <a:ext cx="8798219" cy="3875978"/>
          </a:xfrm>
        </p:spPr>
        <p:txBody>
          <a:bodyPr>
            <a:normAutofit/>
          </a:bodyPr>
          <a:lstStyle/>
          <a:p>
            <a:pPr algn="l"/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ZMIANA STAWKI </a:t>
            </a:r>
            <a:br>
              <a:rPr lang="pl-PL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ZA GOSPODAROWANIE</a:t>
            </a:r>
            <a:br>
              <a:rPr lang="pl-PL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ODPADAMI KOMUNALNYMI</a:t>
            </a:r>
            <a:br>
              <a:rPr lang="pl-PL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W GMINIE CHOJNA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Obraz 4" descr="logotyp_Chojna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8570" y="849705"/>
            <a:ext cx="1316534" cy="84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78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72A6CDCF-0EA3-4BEB-A353-A6D3F1A85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345"/>
            <a:ext cx="10515600" cy="1252510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20000"/>
              </a:lnSpc>
              <a:buFont typeface="+mj-lt"/>
              <a:buAutoNum type="arabicPeriod" startAt="4"/>
            </a:pPr>
            <a:r>
              <a:rPr lang="pl-PL" sz="2000" dirty="0">
                <a:cs typeface="Times New Roman" panose="02020603050405020304" pitchFamily="18" charset="0"/>
              </a:rPr>
              <a:t>wzrost opłaty marszałkowskiej za składowanie śmieci, od 2018 r. została wprowadzona „opłata za korzystanie ze środowiska”, tzw. „opłata marszałkowska” w wysokości 140 zł/tona; w 2019 r. opłata wzrosła do 170 zł/tona, a w 2020 r. została ustalona na poziomie 270 zł/tona.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F6A18FF-782E-407F-BC78-10633BA66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95" y="3059709"/>
            <a:ext cx="5683610" cy="3197031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DB03B3B1-915C-497D-ABE6-13AB4CD31B75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40BBABDF-4859-4A9B-9848-C0CC06927546}"/>
              </a:ext>
            </a:extLst>
          </p:cNvPr>
          <p:cNvSpPr txBox="1">
            <a:spLocks/>
          </p:cNvSpPr>
          <p:nvPr/>
        </p:nvSpPr>
        <p:spPr>
          <a:xfrm>
            <a:off x="838200" y="1015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000" b="1" dirty="0">
                <a:solidFill>
                  <a:schemeClr val="accent1">
                    <a:lumMod val="50000"/>
                  </a:schemeClr>
                </a:solidFill>
              </a:rPr>
              <a:t>Powody wzrostu cen </a:t>
            </a:r>
            <a:br>
              <a:rPr lang="pl-PL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4000" b="1" dirty="0">
                <a:solidFill>
                  <a:schemeClr val="accent1">
                    <a:lumMod val="50000"/>
                  </a:schemeClr>
                </a:solidFill>
              </a:rPr>
              <a:t>za gospodarowanie odpadami</a:t>
            </a:r>
          </a:p>
        </p:txBody>
      </p:sp>
    </p:spTree>
    <p:extLst>
      <p:ext uri="{BB962C8B-B14F-4D97-AF65-F5344CB8AC3E}">
        <p14:creationId xmlns:p14="http://schemas.microsoft.com/office/powerpoint/2010/main" val="339580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E097B83D-9993-4272-9780-83A5D5FBF7ED}"/>
              </a:ext>
            </a:extLst>
          </p:cNvPr>
          <p:cNvSpPr/>
          <p:nvPr/>
        </p:nvSpPr>
        <p:spPr>
          <a:xfrm>
            <a:off x="0" y="0"/>
            <a:ext cx="12192000" cy="12594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8986F41-65C8-4C66-94EA-B5CC1401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876"/>
            <a:ext cx="10515600" cy="1088581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chemeClr val="accent1">
                    <a:lumMod val="50000"/>
                  </a:schemeClr>
                </a:solidFill>
              </a:rPr>
              <a:t>Dochody i wydatki za odpady komunalne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602982FF-47BB-485B-8DFC-7D398254AF9A}"/>
              </a:ext>
            </a:extLst>
          </p:cNvPr>
          <p:cNvSpPr/>
          <p:nvPr/>
        </p:nvSpPr>
        <p:spPr>
          <a:xfrm>
            <a:off x="838200" y="2274838"/>
            <a:ext cx="10515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/>
              <a:t>Wysokość tej opłaty  ma pokryć koszty zagospodarowania odpadów od momentu ich odebrania aż do ostatecznego ich przetworzenia w regionalnej instalacji przetwarzania odpadów komunalnych. </a:t>
            </a:r>
          </a:p>
          <a:p>
            <a:pPr algn="just"/>
            <a:endParaRPr lang="pl-PL" sz="2400" b="1" u="sng" dirty="0"/>
          </a:p>
          <a:p>
            <a:pPr algn="just"/>
            <a:r>
              <a:rPr lang="pl-PL" sz="2400" b="1" u="sng" dirty="0"/>
              <a:t>Na odbiorze odpadów komunalnych  Gmina nie może zarabiać, ale też nie może do tych działań dopłacać.</a:t>
            </a:r>
          </a:p>
        </p:txBody>
      </p:sp>
    </p:spTree>
    <p:extLst>
      <p:ext uri="{BB962C8B-B14F-4D97-AF65-F5344CB8AC3E}">
        <p14:creationId xmlns:p14="http://schemas.microsoft.com/office/powerpoint/2010/main" val="752428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8F81B73A-8FFB-4CDC-A172-90A34F369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465708"/>
              </p:ext>
            </p:extLst>
          </p:nvPr>
        </p:nvGraphicFramePr>
        <p:xfrm>
          <a:off x="541068" y="2276963"/>
          <a:ext cx="10812732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054">
                  <a:extLst>
                    <a:ext uri="{9D8B030D-6E8A-4147-A177-3AD203B41FA5}">
                      <a16:colId xmlns:a16="http://schemas.microsoft.com/office/drawing/2014/main" val="564950760"/>
                    </a:ext>
                  </a:extLst>
                </a:gridCol>
                <a:gridCol w="1427799">
                  <a:extLst>
                    <a:ext uri="{9D8B030D-6E8A-4147-A177-3AD203B41FA5}">
                      <a16:colId xmlns:a16="http://schemas.microsoft.com/office/drawing/2014/main" val="1357974622"/>
                    </a:ext>
                  </a:extLst>
                </a:gridCol>
                <a:gridCol w="1552755">
                  <a:extLst>
                    <a:ext uri="{9D8B030D-6E8A-4147-A177-3AD203B41FA5}">
                      <a16:colId xmlns:a16="http://schemas.microsoft.com/office/drawing/2014/main" val="1248107400"/>
                    </a:ext>
                  </a:extLst>
                </a:gridCol>
                <a:gridCol w="1613139">
                  <a:extLst>
                    <a:ext uri="{9D8B030D-6E8A-4147-A177-3AD203B41FA5}">
                      <a16:colId xmlns:a16="http://schemas.microsoft.com/office/drawing/2014/main" val="3804062261"/>
                    </a:ext>
                  </a:extLst>
                </a:gridCol>
                <a:gridCol w="1966823">
                  <a:extLst>
                    <a:ext uri="{9D8B030D-6E8A-4147-A177-3AD203B41FA5}">
                      <a16:colId xmlns:a16="http://schemas.microsoft.com/office/drawing/2014/main" val="2712802929"/>
                    </a:ext>
                  </a:extLst>
                </a:gridCol>
                <a:gridCol w="1751162">
                  <a:extLst>
                    <a:ext uri="{9D8B030D-6E8A-4147-A177-3AD203B41FA5}">
                      <a16:colId xmlns:a16="http://schemas.microsoft.com/office/drawing/2014/main" val="27730436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2018</a:t>
                      </a:r>
                    </a:p>
                    <a:p>
                      <a:pPr algn="ctr"/>
                      <a:r>
                        <a:rPr lang="pl-PL" dirty="0"/>
                        <a:t>[zł]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2019</a:t>
                      </a:r>
                    </a:p>
                    <a:p>
                      <a:pPr algn="ctr"/>
                      <a:r>
                        <a:rPr lang="pl-PL" dirty="0"/>
                        <a:t>[zł]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Plan na 2020 r.</a:t>
                      </a:r>
                    </a:p>
                    <a:p>
                      <a:pPr algn="ctr"/>
                      <a:r>
                        <a:rPr lang="pl-PL" dirty="0"/>
                        <a:t>[zł]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Wg stanu na dzień 31.10.2020 r.</a:t>
                      </a:r>
                    </a:p>
                    <a:p>
                      <a:pPr algn="ctr"/>
                      <a:r>
                        <a:rPr lang="pl-PL" dirty="0"/>
                        <a:t>[zł]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Przewidywane wykonanie</a:t>
                      </a:r>
                    </a:p>
                    <a:p>
                      <a:pPr algn="ctr"/>
                      <a:r>
                        <a:rPr lang="pl-PL" dirty="0"/>
                        <a:t>[zł]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8444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Dochody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1 726 622,13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2 107 197,08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2 486 718,00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2 103 402,13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2 524 082,56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076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Wydatki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1 926 343,80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2 330 677,46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2 486 718,00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2 333 043,34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2 795 000,00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533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Różnica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-199 681,67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-223 480,38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-229 641,21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-270 917,44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696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Zaległości mieszkańców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151 233,53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185 827,28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185 827,28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238 720,83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252 000,00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177841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82089DC9-4C44-41D4-8DC5-94C94724C163}"/>
              </a:ext>
            </a:extLst>
          </p:cNvPr>
          <p:cNvSpPr txBox="1"/>
          <p:nvPr/>
        </p:nvSpPr>
        <p:spPr>
          <a:xfrm>
            <a:off x="541068" y="1506600"/>
            <a:ext cx="10812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+mj-lt"/>
              </a:rPr>
              <a:t>Bilans systemu gospodarki odpadami: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9EED6DA-F912-4142-B46A-F7264A23CE5D}"/>
              </a:ext>
            </a:extLst>
          </p:cNvPr>
          <p:cNvSpPr txBox="1"/>
          <p:nvPr/>
        </p:nvSpPr>
        <p:spPr>
          <a:xfrm>
            <a:off x="541068" y="5166734"/>
            <a:ext cx="5520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Zaległości mieszkańców wynoszą około 10% przypisu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007070E-51DA-44E4-A639-97CF162D141B}"/>
              </a:ext>
            </a:extLst>
          </p:cNvPr>
          <p:cNvSpPr/>
          <p:nvPr/>
        </p:nvSpPr>
        <p:spPr>
          <a:xfrm>
            <a:off x="8147" y="0"/>
            <a:ext cx="12192000" cy="12594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0F143B48-6CEB-40AE-93A6-160C7F63B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876"/>
            <a:ext cx="10515600" cy="1088581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chemeClr val="accent1">
                    <a:lumMod val="50000"/>
                  </a:schemeClr>
                </a:solidFill>
              </a:rPr>
              <a:t>Dochody i wydatki za odpady komunalne</a:t>
            </a:r>
          </a:p>
        </p:txBody>
      </p:sp>
    </p:spTree>
    <p:extLst>
      <p:ext uri="{BB962C8B-B14F-4D97-AF65-F5344CB8AC3E}">
        <p14:creationId xmlns:p14="http://schemas.microsoft.com/office/powerpoint/2010/main" val="1644490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BD226772-0A1D-48FD-BADA-35F2EC8ADA3D}"/>
              </a:ext>
            </a:extLst>
          </p:cNvPr>
          <p:cNvSpPr txBox="1"/>
          <p:nvPr/>
        </p:nvSpPr>
        <p:spPr>
          <a:xfrm>
            <a:off x="502729" y="3819812"/>
            <a:ext cx="10812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Bilans systemu gospodarki odpadami - symulacja na 2021 r.: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96350447-8B30-4928-9835-0851775E90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903516"/>
              </p:ext>
            </p:extLst>
          </p:nvPr>
        </p:nvGraphicFramePr>
        <p:xfrm>
          <a:off x="591388" y="4388019"/>
          <a:ext cx="5512759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509">
                  <a:extLst>
                    <a:ext uri="{9D8B030D-6E8A-4147-A177-3AD203B41FA5}">
                      <a16:colId xmlns:a16="http://schemas.microsoft.com/office/drawing/2014/main" val="743779478"/>
                    </a:ext>
                  </a:extLst>
                </a:gridCol>
                <a:gridCol w="2127371">
                  <a:extLst>
                    <a:ext uri="{9D8B030D-6E8A-4147-A177-3AD203B41FA5}">
                      <a16:colId xmlns:a16="http://schemas.microsoft.com/office/drawing/2014/main" val="624195514"/>
                    </a:ext>
                  </a:extLst>
                </a:gridCol>
                <a:gridCol w="2311879">
                  <a:extLst>
                    <a:ext uri="{9D8B030D-6E8A-4147-A177-3AD203B41FA5}">
                      <a16:colId xmlns:a16="http://schemas.microsoft.com/office/drawing/2014/main" val="3148581112"/>
                    </a:ext>
                  </a:extLst>
                </a:gridCol>
              </a:tblGrid>
              <a:tr h="297980">
                <a:tc>
                  <a:txBody>
                    <a:bodyPr/>
                    <a:lstStyle/>
                    <a:p>
                      <a:pPr algn="l"/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stawka 19,50 zł/os.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stawka 28,50 zł/os.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637759"/>
                  </a:ext>
                </a:extLst>
              </a:tr>
              <a:tr h="297980">
                <a:tc>
                  <a:txBody>
                    <a:bodyPr/>
                    <a:lstStyle/>
                    <a:p>
                      <a:pPr algn="l"/>
                      <a:r>
                        <a:rPr lang="pl-PL" sz="1400" dirty="0"/>
                        <a:t>Dochody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2 494 440,00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3 645 720,00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006195"/>
                  </a:ext>
                </a:extLst>
              </a:tr>
              <a:tr h="297980">
                <a:tc>
                  <a:txBody>
                    <a:bodyPr/>
                    <a:lstStyle/>
                    <a:p>
                      <a:pPr algn="l"/>
                      <a:r>
                        <a:rPr lang="pl-PL" sz="1400" dirty="0"/>
                        <a:t>Wydatki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3 633 000,00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3 633 000,00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092843"/>
                  </a:ext>
                </a:extLst>
              </a:tr>
              <a:tr h="297980">
                <a:tc>
                  <a:txBody>
                    <a:bodyPr/>
                    <a:lstStyle/>
                    <a:p>
                      <a:pPr algn="l"/>
                      <a:r>
                        <a:rPr lang="pl-PL" sz="1400" dirty="0"/>
                        <a:t>Różnica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rgbClr val="FF0000"/>
                          </a:solidFill>
                        </a:rPr>
                        <a:t>- 1 138 560,00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+ 12 720,00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865514"/>
                  </a:ext>
                </a:extLst>
              </a:tr>
            </a:tbl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A9C21C1C-D4E1-4B8B-8983-26A558CF8DFF}"/>
              </a:ext>
            </a:extLst>
          </p:cNvPr>
          <p:cNvSpPr txBox="1"/>
          <p:nvPr/>
        </p:nvSpPr>
        <p:spPr>
          <a:xfrm>
            <a:off x="502729" y="1278060"/>
            <a:ext cx="10812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Stawka za gospodarowanie 1 Mg odpadów w 2021 r.:</a:t>
            </a:r>
          </a:p>
        </p:txBody>
      </p:sp>
      <p:graphicFrame>
        <p:nvGraphicFramePr>
          <p:cNvPr id="11" name="Tabela 11">
            <a:extLst>
              <a:ext uri="{FF2B5EF4-FFF2-40B4-BE49-F238E27FC236}">
                <a16:creationId xmlns:a16="http://schemas.microsoft.com/office/drawing/2014/main" id="{CC343FC7-FA9B-45D6-9C35-1D39D9F2C8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922412"/>
              </p:ext>
            </p:extLst>
          </p:nvPr>
        </p:nvGraphicFramePr>
        <p:xfrm>
          <a:off x="4890698" y="1767845"/>
          <a:ext cx="2410604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072">
                  <a:extLst>
                    <a:ext uri="{9D8B030D-6E8A-4147-A177-3AD203B41FA5}">
                      <a16:colId xmlns:a16="http://schemas.microsoft.com/office/drawing/2014/main" val="2692294550"/>
                    </a:ext>
                  </a:extLst>
                </a:gridCol>
                <a:gridCol w="957532">
                  <a:extLst>
                    <a:ext uri="{9D8B030D-6E8A-4147-A177-3AD203B41FA5}">
                      <a16:colId xmlns:a16="http://schemas.microsoft.com/office/drawing/2014/main" val="35988122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cena</a:t>
                      </a:r>
                    </a:p>
                    <a:p>
                      <a:pPr algn="ctr"/>
                      <a:r>
                        <a:rPr lang="pl-PL" sz="1400" dirty="0"/>
                        <a:t>[zł]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839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segregowane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785,00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581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zmieszane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675,00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19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PSZOK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545,00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299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gabaryty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785,00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933219"/>
                  </a:ext>
                </a:extLst>
              </a:tr>
            </a:tbl>
          </a:graphicData>
        </a:graphic>
      </p:graphicFrame>
      <p:graphicFrame>
        <p:nvGraphicFramePr>
          <p:cNvPr id="17" name="Wykres 16">
            <a:extLst>
              <a:ext uri="{FF2B5EF4-FFF2-40B4-BE49-F238E27FC236}">
                <a16:creationId xmlns:a16="http://schemas.microsoft.com/office/drawing/2014/main" id="{E71B2158-E327-4606-8CD0-FC132A0A4F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6949712"/>
              </p:ext>
            </p:extLst>
          </p:nvPr>
        </p:nvGraphicFramePr>
        <p:xfrm>
          <a:off x="6536427" y="3920706"/>
          <a:ext cx="4779034" cy="2809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rostokąt 6">
            <a:extLst>
              <a:ext uri="{FF2B5EF4-FFF2-40B4-BE49-F238E27FC236}">
                <a16:creationId xmlns:a16="http://schemas.microsoft.com/office/drawing/2014/main" id="{CB0181AE-EC3F-42EF-AB98-2303D87E9E93}"/>
              </a:ext>
            </a:extLst>
          </p:cNvPr>
          <p:cNvSpPr/>
          <p:nvPr/>
        </p:nvSpPr>
        <p:spPr>
          <a:xfrm>
            <a:off x="8147" y="0"/>
            <a:ext cx="12192000" cy="12594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41815EA1-698B-4648-A8F9-C497D6A3B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876"/>
            <a:ext cx="10515600" cy="1088581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chemeClr val="accent1">
                    <a:lumMod val="50000"/>
                  </a:schemeClr>
                </a:solidFill>
              </a:rPr>
              <a:t>Dochody i wydatki za odpady komunalne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940393F-A457-4DBE-8D78-19D68D3EDEC3}"/>
              </a:ext>
            </a:extLst>
          </p:cNvPr>
          <p:cNvSpPr txBox="1"/>
          <p:nvPr/>
        </p:nvSpPr>
        <p:spPr>
          <a:xfrm>
            <a:off x="502729" y="5817704"/>
            <a:ext cx="6361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Pod warunkiem że wszystkie osoby  ujęte w systemie uiszczą opłatę</a:t>
            </a:r>
          </a:p>
        </p:txBody>
      </p:sp>
    </p:spTree>
    <p:extLst>
      <p:ext uri="{BB962C8B-B14F-4D97-AF65-F5344CB8AC3E}">
        <p14:creationId xmlns:p14="http://schemas.microsoft.com/office/powerpoint/2010/main" val="561742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B1D2F8-B61E-4E20-B6CE-C34A7D0EE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347" y="1647640"/>
            <a:ext cx="10515600" cy="45188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600" dirty="0">
                <a:cs typeface="Times New Roman" panose="02020603050405020304" pitchFamily="18" charset="0"/>
              </a:rPr>
              <a:t>Wymienione wyżej czynniki sprawiają, że różnica pomiędzy przychodami z opłaty „śmieciowej” a wydatkami na funkcjonowanie systemu z roku na rok rośnie (tylko w tym roku planowane wydatki wyniosą </a:t>
            </a:r>
            <a:r>
              <a:rPr lang="pl-PL" sz="2400" dirty="0"/>
              <a:t>2 795 000,00 </a:t>
            </a:r>
            <a:r>
              <a:rPr lang="pl-PL" sz="2600" dirty="0">
                <a:cs typeface="Times New Roman" panose="02020603050405020304" pitchFamily="18" charset="0"/>
              </a:rPr>
              <a:t>mln zł, a przychody </a:t>
            </a:r>
            <a:r>
              <a:rPr lang="pl-PL" sz="2400" dirty="0"/>
              <a:t>2 524 082,56</a:t>
            </a:r>
            <a:r>
              <a:rPr lang="pl-PL" sz="2600" dirty="0">
                <a:cs typeface="Times New Roman" panose="02020603050405020304" pitchFamily="18" charset="0"/>
              </a:rPr>
              <a:t> mln zł).</a:t>
            </a:r>
            <a:endParaRPr lang="pl-PL" sz="2600" dirty="0"/>
          </a:p>
          <a:p>
            <a:pPr marL="0" indent="0" algn="just">
              <a:buNone/>
            </a:pPr>
            <a:r>
              <a:rPr lang="pl-PL" sz="2600" dirty="0"/>
              <a:t>Jako gmina nie mamy większego wpływu na ceny - jesteśmy pośrednikiem.</a:t>
            </a:r>
          </a:p>
          <a:p>
            <a:pPr marL="0" indent="0" algn="just">
              <a:buNone/>
            </a:pPr>
            <a:r>
              <a:rPr lang="pl-PL" sz="2600" dirty="0"/>
              <a:t>Pozostając przy stawce obowiązującej w 2020 r., tj. 19.50 zł, Gmina musiałaby dołożyć do systemu odbioru odpadów komunalnych </a:t>
            </a:r>
            <a:r>
              <a:rPr lang="pl-PL" sz="2400" dirty="0">
                <a:solidFill>
                  <a:srgbClr val="FF0000"/>
                </a:solidFill>
              </a:rPr>
              <a:t>- 1 138 560,00 </a:t>
            </a:r>
            <a:r>
              <a:rPr lang="pl-PL" sz="2600" dirty="0"/>
              <a:t>zł, co stanowiłoby drastyczne naruszenie zasad budżetowania gospodarowania odpadami komunalnymi.</a:t>
            </a:r>
          </a:p>
          <a:p>
            <a:pPr marL="0" indent="0" algn="just">
              <a:buNone/>
            </a:pPr>
            <a:r>
              <a:rPr lang="pl-PL" sz="2600" dirty="0"/>
              <a:t>W związku z powyższym, stawka za odbiór odpadów komunalnych powinna zostać podwyższona.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2029B76-71C3-454D-92D4-25C2B410C612}"/>
              </a:ext>
            </a:extLst>
          </p:cNvPr>
          <p:cNvSpPr/>
          <p:nvPr/>
        </p:nvSpPr>
        <p:spPr>
          <a:xfrm>
            <a:off x="8147" y="0"/>
            <a:ext cx="12192000" cy="12594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B3D19491-DFD4-4C0E-995D-9D5D9BB06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876"/>
            <a:ext cx="10515600" cy="1088581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chemeClr val="accent1">
                    <a:lumMod val="50000"/>
                  </a:schemeClr>
                </a:solidFill>
              </a:rPr>
              <a:t>Dochody i wydatki za odpady komunalne</a:t>
            </a:r>
          </a:p>
        </p:txBody>
      </p:sp>
    </p:spTree>
    <p:extLst>
      <p:ext uri="{BB962C8B-B14F-4D97-AF65-F5344CB8AC3E}">
        <p14:creationId xmlns:p14="http://schemas.microsoft.com/office/powerpoint/2010/main" val="636328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44FA04-C06F-453F-9F62-F030DB540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97634"/>
            <a:ext cx="11290540" cy="937464"/>
          </a:xfrm>
        </p:spPr>
        <p:txBody>
          <a:bodyPr>
            <a:normAutofit/>
          </a:bodyPr>
          <a:lstStyle/>
          <a:p>
            <a:pPr algn="just"/>
            <a:r>
              <a:rPr lang="pl-PL" sz="2000" spc="-1" dirty="0">
                <a:latin typeface="+mn-lt"/>
              </a:rPr>
              <a:t>Porównanie stawek opłat za odpady z terenu gmin, które mają ustaloną stawkę opłaty uzależnioną od liczby osób zamieszkujących nieruchomość: 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D5CAFA16-36CA-4B43-A587-2C900675D3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344405"/>
              </p:ext>
            </p:extLst>
          </p:nvPr>
        </p:nvGraphicFramePr>
        <p:xfrm>
          <a:off x="1534632" y="2073275"/>
          <a:ext cx="9122736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880">
                  <a:extLst>
                    <a:ext uri="{9D8B030D-6E8A-4147-A177-3AD203B41FA5}">
                      <a16:colId xmlns:a16="http://schemas.microsoft.com/office/drawing/2014/main" val="3819343404"/>
                    </a:ext>
                  </a:extLst>
                </a:gridCol>
                <a:gridCol w="3575435">
                  <a:extLst>
                    <a:ext uri="{9D8B030D-6E8A-4147-A177-3AD203B41FA5}">
                      <a16:colId xmlns:a16="http://schemas.microsoft.com/office/drawing/2014/main" val="3930718582"/>
                    </a:ext>
                  </a:extLst>
                </a:gridCol>
                <a:gridCol w="3916421">
                  <a:extLst>
                    <a:ext uri="{9D8B030D-6E8A-4147-A177-3AD203B41FA5}">
                      <a16:colId xmlns:a16="http://schemas.microsoft.com/office/drawing/2014/main" val="139103357"/>
                    </a:ext>
                  </a:extLst>
                </a:gridCol>
              </a:tblGrid>
              <a:tr h="769796">
                <a:tc>
                  <a:txBody>
                    <a:bodyPr/>
                    <a:lstStyle/>
                    <a:p>
                      <a:pPr algn="ctr"/>
                      <a:r>
                        <a:rPr lang="pl-PL" sz="1700" dirty="0"/>
                        <a:t>Nazwa gminy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dirty="0"/>
                        <a:t>Podstawowa stawka </a:t>
                      </a:r>
                    </a:p>
                    <a:p>
                      <a:pPr algn="ctr"/>
                      <a:r>
                        <a:rPr lang="pl-PL" sz="1700" dirty="0"/>
                        <a:t>za odpady segregowane </a:t>
                      </a:r>
                    </a:p>
                    <a:p>
                      <a:pPr algn="ctr"/>
                      <a:r>
                        <a:rPr lang="pl-PL" sz="1700" dirty="0"/>
                        <a:t>[zł]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dirty="0"/>
                        <a:t>Podwyższona stawka opłaty </a:t>
                      </a:r>
                    </a:p>
                    <a:p>
                      <a:pPr algn="ctr"/>
                      <a:r>
                        <a:rPr lang="pl-PL" sz="1700" dirty="0"/>
                        <a:t>w przypadku stwierdzenia braku segregacji </a:t>
                      </a:r>
                    </a:p>
                    <a:p>
                      <a:pPr algn="ctr"/>
                      <a:r>
                        <a:rPr lang="pl-PL" sz="1700" dirty="0"/>
                        <a:t>[zł]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1636614"/>
                  </a:ext>
                </a:extLst>
              </a:tr>
              <a:tr h="328627">
                <a:tc>
                  <a:txBody>
                    <a:bodyPr/>
                    <a:lstStyle/>
                    <a:p>
                      <a:r>
                        <a:rPr lang="pl-PL" dirty="0"/>
                        <a:t>Dębno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869531"/>
                  </a:ext>
                </a:extLst>
              </a:tr>
              <a:tr h="328627">
                <a:tc>
                  <a:txBody>
                    <a:bodyPr/>
                    <a:lstStyle/>
                    <a:p>
                      <a:r>
                        <a:rPr lang="pl-PL" dirty="0"/>
                        <a:t>Trzcińsko-Zdrój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78.00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691104"/>
                  </a:ext>
                </a:extLst>
              </a:tr>
              <a:tr h="328627">
                <a:tc>
                  <a:txBody>
                    <a:bodyPr/>
                    <a:lstStyle/>
                    <a:p>
                      <a:r>
                        <a:rPr lang="pl-PL" dirty="0"/>
                        <a:t>Police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58.00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14748"/>
                  </a:ext>
                </a:extLst>
              </a:tr>
              <a:tr h="328627">
                <a:tc>
                  <a:txBody>
                    <a:bodyPr/>
                    <a:lstStyle/>
                    <a:p>
                      <a:r>
                        <a:rPr lang="pl-PL" dirty="0"/>
                        <a:t>Połczyn-Zdrój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458363"/>
                  </a:ext>
                </a:extLst>
              </a:tr>
              <a:tr h="328627">
                <a:tc>
                  <a:txBody>
                    <a:bodyPr/>
                    <a:lstStyle/>
                    <a:p>
                      <a:r>
                        <a:rPr lang="pl-PL" dirty="0"/>
                        <a:t>Świdwin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52.00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903228"/>
                  </a:ext>
                </a:extLst>
              </a:tr>
              <a:tr h="328627">
                <a:tc>
                  <a:txBody>
                    <a:bodyPr/>
                    <a:lstStyle/>
                    <a:p>
                      <a:r>
                        <a:rPr lang="pl-PL" dirty="0"/>
                        <a:t>Szczecinek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27.00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108.00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207675"/>
                  </a:ext>
                </a:extLst>
              </a:tr>
              <a:tr h="328627">
                <a:tc>
                  <a:txBody>
                    <a:bodyPr/>
                    <a:lstStyle/>
                    <a:p>
                      <a:r>
                        <a:rPr lang="pl-PL" dirty="0"/>
                        <a:t>Gierałtowice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36.30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145.20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499293"/>
                  </a:ext>
                </a:extLst>
              </a:tr>
              <a:tr h="328627">
                <a:tc>
                  <a:txBody>
                    <a:bodyPr/>
                    <a:lstStyle/>
                    <a:p>
                      <a:r>
                        <a:rPr lang="pl-PL" dirty="0"/>
                        <a:t>Będzin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72.00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540117"/>
                  </a:ext>
                </a:extLst>
              </a:tr>
              <a:tr h="328627">
                <a:tc>
                  <a:txBody>
                    <a:bodyPr/>
                    <a:lstStyle/>
                    <a:p>
                      <a:r>
                        <a:rPr lang="pl-PL" dirty="0"/>
                        <a:t>Tuczno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762600"/>
                  </a:ext>
                </a:extLst>
              </a:tr>
            </a:tbl>
          </a:graphicData>
        </a:graphic>
      </p:graphicFrame>
      <p:sp>
        <p:nvSpPr>
          <p:cNvPr id="4" name="Prostokąt 3">
            <a:extLst>
              <a:ext uri="{FF2B5EF4-FFF2-40B4-BE49-F238E27FC236}">
                <a16:creationId xmlns:a16="http://schemas.microsoft.com/office/drawing/2014/main" id="{EA410DB9-8B44-4BE2-821D-956B1F9C45E4}"/>
              </a:ext>
            </a:extLst>
          </p:cNvPr>
          <p:cNvSpPr/>
          <p:nvPr/>
        </p:nvSpPr>
        <p:spPr>
          <a:xfrm>
            <a:off x="8147" y="0"/>
            <a:ext cx="12192000" cy="12594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16C8789B-4531-4685-B1C4-B88E8E05E4C2}"/>
              </a:ext>
            </a:extLst>
          </p:cNvPr>
          <p:cNvSpPr txBox="1">
            <a:spLocks/>
          </p:cNvSpPr>
          <p:nvPr/>
        </p:nvSpPr>
        <p:spPr>
          <a:xfrm>
            <a:off x="838200" y="170876"/>
            <a:ext cx="10515600" cy="1088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000" b="1">
                <a:solidFill>
                  <a:schemeClr val="accent1">
                    <a:lumMod val="50000"/>
                  </a:schemeClr>
                </a:solidFill>
              </a:rPr>
              <a:t>Opłata </a:t>
            </a:r>
            <a:r>
              <a:rPr lang="pl-PL" sz="4000" b="1" dirty="0">
                <a:solidFill>
                  <a:schemeClr val="accent1">
                    <a:lumMod val="50000"/>
                  </a:schemeClr>
                </a:solidFill>
              </a:rPr>
              <a:t>w </a:t>
            </a:r>
            <a:r>
              <a:rPr lang="pl-PL" sz="4000" b="1">
                <a:solidFill>
                  <a:schemeClr val="accent1">
                    <a:lumMod val="50000"/>
                  </a:schemeClr>
                </a:solidFill>
              </a:rPr>
              <a:t>innych Gminach</a:t>
            </a:r>
            <a:endParaRPr lang="pl-PL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582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9FD0F139-7FCE-4AA3-8A48-0E21596B43CA}"/>
              </a:ext>
            </a:extLst>
          </p:cNvPr>
          <p:cNvSpPr/>
          <p:nvPr/>
        </p:nvSpPr>
        <p:spPr>
          <a:xfrm>
            <a:off x="0" y="1"/>
            <a:ext cx="12192000" cy="1212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4453786-EAB0-4A71-88BE-E869A72B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248"/>
            <a:ext cx="10515600" cy="846986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chemeClr val="accent1">
                    <a:lumMod val="50000"/>
                  </a:schemeClr>
                </a:solidFill>
              </a:rPr>
              <a:t>Jak powstrzymać wzrost cen?</a:t>
            </a:r>
            <a:endParaRPr lang="pl-PL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F7AC92-CF99-451D-9086-FB6AA3618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1340"/>
            <a:ext cx="10515600" cy="1406673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l-PL" sz="2600" dirty="0"/>
              <a:t>Przydomowy kompostownik – pamiętajmy, że samodzielne gospodarowanie bioodpadami, np. liśćmi, trawą, zmniejsza strumień śmieci, co może powstrzymać wzrost kosztów.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190DC6C-DBA8-49F2-948B-193F67001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256" y="3337198"/>
            <a:ext cx="6109401" cy="338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82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C3E7449A-E5AC-463E-9A2B-EA106870A993}"/>
              </a:ext>
            </a:extLst>
          </p:cNvPr>
          <p:cNvSpPr txBox="1"/>
          <p:nvPr/>
        </p:nvSpPr>
        <p:spPr>
          <a:xfrm>
            <a:off x="387851" y="1222268"/>
            <a:ext cx="1124924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pl-PL" sz="2600" dirty="0"/>
              <a:t>Dokładna segregacja odpadów. </a:t>
            </a:r>
            <a:r>
              <a:rPr lang="pl-PL" sz="2600" b="1" dirty="0"/>
              <a:t>Pamiętajmy, aby przestrzegać zasad segregacji.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F3B0123-AC84-488B-B4AD-2B07CEAF2A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6" y="1810538"/>
            <a:ext cx="2079122" cy="3059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3BFF3DB-FB98-476A-8E19-1993C84F2A0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220" y="1809936"/>
            <a:ext cx="2080800" cy="30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5840002-69C6-4510-B10D-1A70F219E51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74" y="1809936"/>
            <a:ext cx="2080800" cy="30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671E6E5-338C-4079-94F4-317DE90C940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001" y="3064354"/>
            <a:ext cx="2080800" cy="30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73FD70B-C282-4882-9406-407DF613765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147" y="3064354"/>
            <a:ext cx="2080800" cy="30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BB785DB0-4E48-4174-8001-78BFEDDE1079}"/>
              </a:ext>
            </a:extLst>
          </p:cNvPr>
          <p:cNvSpPr/>
          <p:nvPr/>
        </p:nvSpPr>
        <p:spPr>
          <a:xfrm>
            <a:off x="0" y="1"/>
            <a:ext cx="12192000" cy="1212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1369F45D-2381-471C-B134-EF7D314B8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248"/>
            <a:ext cx="10515600" cy="846986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chemeClr val="accent1">
                    <a:lumMod val="50000"/>
                  </a:schemeClr>
                </a:solidFill>
              </a:rPr>
              <a:t>Jak powstrzymać wzrost cen?</a:t>
            </a:r>
            <a:endParaRPr lang="pl-PL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432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B2DAEFEE-C8D2-44BE-B065-2993CA5FE49A}"/>
              </a:ext>
            </a:extLst>
          </p:cNvPr>
          <p:cNvSpPr txBox="1"/>
          <p:nvPr/>
        </p:nvSpPr>
        <p:spPr>
          <a:xfrm>
            <a:off x="421759" y="1861998"/>
            <a:ext cx="68971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pl-PL" sz="2400" dirty="0"/>
              <a:t>Ograniczenie liczby produkowanych odpadów. </a:t>
            </a:r>
          </a:p>
          <a:p>
            <a:pPr algn="just"/>
            <a:endParaRPr lang="pl-PL" sz="2400" dirty="0"/>
          </a:p>
          <a:p>
            <a:pPr marL="542925" algn="just"/>
            <a:r>
              <a:rPr lang="pl-PL" sz="2400" dirty="0"/>
              <a:t>Będąc na zakupach, starajmy się w miarę </a:t>
            </a:r>
          </a:p>
          <a:p>
            <a:pPr marL="542925" algn="just"/>
            <a:r>
              <a:rPr lang="pl-PL" sz="2400" dirty="0"/>
              <a:t>możliwości, ograniczać ilość opakowań </a:t>
            </a:r>
          </a:p>
          <a:p>
            <a:pPr marL="542925" algn="just"/>
            <a:r>
              <a:rPr lang="pl-PL" sz="2400" dirty="0"/>
              <a:t>i plastików, kupujmy więcej produktów </a:t>
            </a:r>
          </a:p>
          <a:p>
            <a:pPr marL="542925" algn="just"/>
            <a:r>
              <a:rPr lang="pl-PL" sz="2400" dirty="0"/>
              <a:t>nieprzetworzonych. </a:t>
            </a:r>
          </a:p>
          <a:p>
            <a:pPr marL="542925" algn="just"/>
            <a:endParaRPr lang="pl-PL" sz="2400" dirty="0"/>
          </a:p>
          <a:p>
            <a:pPr marL="542925" algn="just"/>
            <a:r>
              <a:rPr lang="pl-PL" sz="2400" dirty="0"/>
              <a:t>Działania takie pozwolą ograniczyć </a:t>
            </a:r>
          </a:p>
          <a:p>
            <a:pPr marL="542925" algn="just"/>
            <a:r>
              <a:rPr lang="pl-PL" sz="2400" dirty="0"/>
              <a:t>strumień śmieci.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E34EA54-A4C4-4A25-B62E-5FC182D42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125" y="1212113"/>
            <a:ext cx="3907388" cy="5526471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3AE90590-27A1-483F-9258-BD596D978284}"/>
              </a:ext>
            </a:extLst>
          </p:cNvPr>
          <p:cNvSpPr/>
          <p:nvPr/>
        </p:nvSpPr>
        <p:spPr>
          <a:xfrm>
            <a:off x="0" y="1"/>
            <a:ext cx="12192000" cy="1212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02BA26C6-9F97-4786-9CCD-1301ED3B7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248"/>
            <a:ext cx="10515600" cy="846986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chemeClr val="accent1">
                    <a:lumMod val="50000"/>
                  </a:schemeClr>
                </a:solidFill>
              </a:rPr>
              <a:t>Jak powstrzymać wzrost cen?</a:t>
            </a:r>
            <a:endParaRPr lang="pl-PL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651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C9D9EAD-110E-445D-A161-ACA32BBC1CBC}"/>
              </a:ext>
            </a:extLst>
          </p:cNvPr>
          <p:cNvSpPr txBox="1"/>
          <p:nvPr/>
        </p:nvSpPr>
        <p:spPr>
          <a:xfrm>
            <a:off x="694660" y="1375480"/>
            <a:ext cx="1080268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4"/>
            </a:pPr>
            <a:r>
              <a:rPr lang="pl-PL" sz="2400" dirty="0"/>
              <a:t>Rzetelne i uczciwe wypełnianie deklaracji śmieciowych. </a:t>
            </a:r>
          </a:p>
          <a:p>
            <a:pPr algn="just"/>
            <a:endParaRPr lang="pl-PL" sz="2400" dirty="0"/>
          </a:p>
          <a:p>
            <a:pPr algn="just"/>
            <a:r>
              <a:rPr lang="pl-PL" sz="2400" dirty="0"/>
              <a:t>Zgodnie z prawem, gmina nie może dopłacać do odbioru i utylizacji odpadów, tak by zmniejszyć koszty ponoszone przez mieszkańców. </a:t>
            </a:r>
          </a:p>
          <a:p>
            <a:pPr algn="just"/>
            <a:endParaRPr lang="pl-PL" sz="2400" dirty="0"/>
          </a:p>
          <a:p>
            <a:pPr algn="just"/>
            <a:r>
              <a:rPr lang="pl-PL" sz="2400" dirty="0"/>
              <a:t>Cena jest więc wysoka, a niestety może być jeszcze wyższa. Opłaty będą wzrastać, jeśli nie będziemy za śmieci płacili wszyscy. </a:t>
            </a:r>
          </a:p>
          <a:p>
            <a:pPr algn="just"/>
            <a:endParaRPr lang="pl-PL" sz="2400" dirty="0"/>
          </a:p>
          <a:p>
            <a:pPr algn="just"/>
            <a:r>
              <a:rPr lang="pl-PL" sz="2400" dirty="0"/>
              <a:t>Kwota, jaką wnosimy za odbiór odpadów zależna jest od liczby osób, które opłatę wnoszą. Jeśli nie zgłaszamy wszystkich domowników, opłaty ponoszą za nas inni. </a:t>
            </a:r>
          </a:p>
          <a:p>
            <a:pPr algn="just"/>
            <a:r>
              <a:rPr lang="pl-PL" sz="2400" dirty="0"/>
              <a:t>To nie jest uczciwe i gmina dopilnuje, by takie sytuacje nie miały miejsca. </a:t>
            </a:r>
          </a:p>
          <a:p>
            <a:pPr algn="just"/>
            <a:endParaRPr lang="pl-PL" sz="2400" dirty="0"/>
          </a:p>
          <a:p>
            <a:pPr algn="just"/>
            <a:r>
              <a:rPr lang="pl-PL" sz="2400" dirty="0"/>
              <a:t>Koszt odbioru śmieci </a:t>
            </a:r>
            <a:r>
              <a:rPr lang="pl-PL" sz="2400" b="1" dirty="0"/>
              <a:t>musi być ponoszony przez wszystkich, a nie wyłącznie przez część solidnych mieszkańców gminy.</a:t>
            </a:r>
            <a:endParaRPr lang="pl-PL" sz="2400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09550E3-56DA-4B7F-ABDC-B018521EF53A}"/>
              </a:ext>
            </a:extLst>
          </p:cNvPr>
          <p:cNvSpPr/>
          <p:nvPr/>
        </p:nvSpPr>
        <p:spPr>
          <a:xfrm>
            <a:off x="0" y="0"/>
            <a:ext cx="12192000" cy="1212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C62D0A7F-D55A-4936-82F8-F9AC06859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248"/>
            <a:ext cx="10515600" cy="846986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chemeClr val="accent1">
                    <a:lumMod val="50000"/>
                  </a:schemeClr>
                </a:solidFill>
              </a:rPr>
              <a:t>Jak powstrzymać wzrost cen?</a:t>
            </a:r>
            <a:endParaRPr lang="pl-PL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552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35A35A49-2B80-45F9-9341-130D0C66CFC0}"/>
              </a:ext>
            </a:extLst>
          </p:cNvPr>
          <p:cNvSpPr/>
          <p:nvPr/>
        </p:nvSpPr>
        <p:spPr>
          <a:xfrm>
            <a:off x="0" y="0"/>
            <a:ext cx="12192000" cy="12105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E0DF986-483E-4755-BE7C-56477AD83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39"/>
            <a:ext cx="10515600" cy="1166190"/>
          </a:xfrm>
        </p:spPr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System gospodarowania odpadami komunalnymi na terenie gminy Chojna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8CE59F-11A3-42A7-8C3C-75B8AE1BE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56" y="1955093"/>
            <a:ext cx="10747744" cy="45071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1" dirty="0"/>
              <a:t>Właściciele nieruchomości </a:t>
            </a:r>
            <a:r>
              <a:rPr lang="pl-PL" dirty="0"/>
              <a:t>obowiązani są ponosić na rzecz gminy, </a:t>
            </a:r>
            <a:br>
              <a:rPr lang="pl-PL" dirty="0"/>
            </a:br>
            <a:r>
              <a:rPr lang="pl-PL" dirty="0"/>
              <a:t>na terenie której położone są ich nieruchomości, </a:t>
            </a:r>
            <a:r>
              <a:rPr lang="pl-PL" b="1" dirty="0"/>
              <a:t>opłatę </a:t>
            </a:r>
            <a:br>
              <a:rPr lang="pl-PL" b="1" dirty="0"/>
            </a:br>
            <a:r>
              <a:rPr lang="pl-PL" dirty="0"/>
              <a:t>za gospodarowanie odpadami komunalnymi. </a:t>
            </a:r>
          </a:p>
          <a:p>
            <a:pPr marL="0" indent="0" algn="just">
              <a:buNone/>
            </a:pPr>
            <a:r>
              <a:rPr lang="pl-PL" b="1" dirty="0"/>
              <a:t>Gmina, </a:t>
            </a:r>
            <a:r>
              <a:rPr lang="pl-PL" dirty="0"/>
              <a:t>w zamian za opłatę, </a:t>
            </a:r>
            <a:r>
              <a:rPr lang="pl-PL" b="1" dirty="0"/>
              <a:t>organizuje system gospodarki odpadami</a:t>
            </a:r>
            <a:r>
              <a:rPr lang="pl-PL" dirty="0"/>
              <a:t>, który umożliwi mieszkańcom prowadzenie selektywnej zbiórki odpadów surowcowych, zielonych, niebezpiecznych i wielkogabarytowych. </a:t>
            </a:r>
          </a:p>
          <a:p>
            <a:pPr marL="0" indent="0" algn="just">
              <a:buNone/>
            </a:pPr>
            <a:r>
              <a:rPr lang="pl-PL" b="1" dirty="0"/>
              <a:t>Gminy </a:t>
            </a:r>
            <a:r>
              <a:rPr lang="pl-PL" dirty="0"/>
              <a:t>organizują </a:t>
            </a:r>
            <a:r>
              <a:rPr lang="pl-PL" b="1" dirty="0"/>
              <a:t>przetargi na odbiór lub na odbiór i zagospodarowanie </a:t>
            </a:r>
            <a:r>
              <a:rPr lang="pl-PL" dirty="0"/>
              <a:t>odpadów w ramach realizowanego systemu</a:t>
            </a:r>
            <a:r>
              <a:rPr lang="pl-PL" b="1" dirty="0"/>
              <a:t>, </a:t>
            </a:r>
            <a:r>
              <a:rPr lang="pl-PL" dirty="0"/>
              <a:t>w wyniku których wyłaniane są firmy wywozowe obsługujące całą gminę.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7388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27E9BD80-3BBD-4922-9691-CE92BC446726}"/>
              </a:ext>
            </a:extLst>
          </p:cNvPr>
          <p:cNvSpPr txBox="1"/>
          <p:nvPr/>
        </p:nvSpPr>
        <p:spPr>
          <a:xfrm>
            <a:off x="606724" y="1438360"/>
            <a:ext cx="7712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Liczba osób objętych systemem: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A73E75ED-8CD9-4957-AB65-108260659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616380"/>
              </p:ext>
            </p:extLst>
          </p:nvPr>
        </p:nvGraphicFramePr>
        <p:xfrm>
          <a:off x="2915248" y="1945640"/>
          <a:ext cx="63615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717">
                  <a:extLst>
                    <a:ext uri="{9D8B030D-6E8A-4147-A177-3AD203B41FA5}">
                      <a16:colId xmlns:a16="http://schemas.microsoft.com/office/drawing/2014/main" val="974183974"/>
                    </a:ext>
                  </a:extLst>
                </a:gridCol>
                <a:gridCol w="2794958">
                  <a:extLst>
                    <a:ext uri="{9D8B030D-6E8A-4147-A177-3AD203B41FA5}">
                      <a16:colId xmlns:a16="http://schemas.microsoft.com/office/drawing/2014/main" val="367843235"/>
                    </a:ext>
                  </a:extLst>
                </a:gridCol>
                <a:gridCol w="2751826">
                  <a:extLst>
                    <a:ext uri="{9D8B030D-6E8A-4147-A177-3AD203B41FA5}">
                      <a16:colId xmlns:a16="http://schemas.microsoft.com/office/drawing/2014/main" val="28073864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Liczba osób wg GUS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Liczba osób wg deklaracji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741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13362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10636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480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13258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10647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46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13202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10660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076482"/>
                  </a:ext>
                </a:extLst>
              </a:tr>
            </a:tbl>
          </a:graphicData>
        </a:graphic>
      </p:graphicFrame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id="{F14F02AB-FD95-4A22-A449-7A983DF821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779656"/>
              </p:ext>
            </p:extLst>
          </p:nvPr>
        </p:nvGraphicFramePr>
        <p:xfrm>
          <a:off x="3782457" y="3429000"/>
          <a:ext cx="4627085" cy="3052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rostokąt 5">
            <a:extLst>
              <a:ext uri="{FF2B5EF4-FFF2-40B4-BE49-F238E27FC236}">
                <a16:creationId xmlns:a16="http://schemas.microsoft.com/office/drawing/2014/main" id="{A3333810-07C8-4925-8DE6-37DE7BCA0779}"/>
              </a:ext>
            </a:extLst>
          </p:cNvPr>
          <p:cNvSpPr/>
          <p:nvPr/>
        </p:nvSpPr>
        <p:spPr>
          <a:xfrm>
            <a:off x="0" y="0"/>
            <a:ext cx="12192000" cy="1212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C6016195-305D-454F-98FB-FC2C10BFB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248"/>
            <a:ext cx="10515600" cy="846986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chemeClr val="accent1">
                    <a:lumMod val="50000"/>
                  </a:schemeClr>
                </a:solidFill>
              </a:rPr>
              <a:t>Jak powstrzymać wzrost cen?</a:t>
            </a:r>
            <a:endParaRPr lang="pl-PL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10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>
            <a:extLst>
              <a:ext uri="{FF2B5EF4-FFF2-40B4-BE49-F238E27FC236}">
                <a16:creationId xmlns:a16="http://schemas.microsoft.com/office/drawing/2014/main" id="{E6C81E38-05EB-47D2-880F-0142C9FD8F0E}"/>
              </a:ext>
            </a:extLst>
          </p:cNvPr>
          <p:cNvSpPr txBox="1"/>
          <p:nvPr/>
        </p:nvSpPr>
        <p:spPr>
          <a:xfrm>
            <a:off x="545804" y="1363300"/>
            <a:ext cx="111003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5"/>
            </a:pPr>
            <a:r>
              <a:rPr lang="pl-PL" sz="2000" dirty="0"/>
              <a:t>Przestrzeganie przez przedsiębiorców zasady niemieszania odpadów z działalności gospodarczej </a:t>
            </a:r>
            <a:br>
              <a:rPr lang="pl-PL" sz="2000" dirty="0"/>
            </a:br>
            <a:r>
              <a:rPr lang="pl-PL" sz="2000" dirty="0"/>
              <a:t>z odpadami komunalnymi. </a:t>
            </a:r>
          </a:p>
          <a:p>
            <a:pPr algn="just"/>
            <a:endParaRPr lang="pl-PL" sz="2000" dirty="0"/>
          </a:p>
          <a:p>
            <a:pPr marL="446088" algn="just"/>
            <a:r>
              <a:rPr lang="pl-PL" sz="2000" dirty="0"/>
              <a:t>Prosimy także o czujność mieszkańców i zgłaszanie rażących takich przypadków.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0DD4243F-2AA2-46B9-9F9D-1ABC5E5A8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76" y="2618804"/>
            <a:ext cx="5977447" cy="3983408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B4F1820C-6BA3-43AE-A095-11B44199CD3C}"/>
              </a:ext>
            </a:extLst>
          </p:cNvPr>
          <p:cNvSpPr/>
          <p:nvPr/>
        </p:nvSpPr>
        <p:spPr>
          <a:xfrm>
            <a:off x="0" y="0"/>
            <a:ext cx="12192000" cy="1212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BFB1E364-20E0-4C39-9475-FCB782E3D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248"/>
            <a:ext cx="10515600" cy="846986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chemeClr val="accent1">
                    <a:lumMod val="50000"/>
                  </a:schemeClr>
                </a:solidFill>
              </a:rPr>
              <a:t>Jak powstrzymać wzrost cen?</a:t>
            </a:r>
            <a:endParaRPr lang="pl-PL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70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logotyp_Chojna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5175" y="3117923"/>
            <a:ext cx="2701650" cy="1724090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16DF0042-44FB-4E7C-8BCE-5F2288C59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2256" y="1509496"/>
            <a:ext cx="5787483" cy="948193"/>
          </a:xfrm>
        </p:spPr>
        <p:txBody>
          <a:bodyPr>
            <a:normAutofit/>
          </a:bodyPr>
          <a:lstStyle/>
          <a:p>
            <a:pPr algn="l"/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Dziękuję za uwagę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2E3CC84-31AC-4600-AE5B-5C4CE42F53FA}"/>
              </a:ext>
            </a:extLst>
          </p:cNvPr>
          <p:cNvSpPr txBox="1"/>
          <p:nvPr/>
        </p:nvSpPr>
        <p:spPr>
          <a:xfrm>
            <a:off x="4891545" y="5230762"/>
            <a:ext cx="2408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>
                <a:solidFill>
                  <a:schemeClr val="bg1">
                    <a:lumMod val="50000"/>
                  </a:schemeClr>
                </a:solidFill>
              </a:rPr>
              <a:t>tel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: 91 414 10 35</a:t>
            </a:r>
          </a:p>
          <a:p>
            <a:pPr algn="ctr"/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e-mail: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info@chojna.pl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bip.chojna.pl</a:t>
            </a:r>
          </a:p>
        </p:txBody>
      </p:sp>
    </p:spTree>
    <p:extLst>
      <p:ext uri="{BB962C8B-B14F-4D97-AF65-F5344CB8AC3E}">
        <p14:creationId xmlns:p14="http://schemas.microsoft.com/office/powerpoint/2010/main" val="811041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35356F27-FD17-4728-8EE4-F5E9A4258954}"/>
              </a:ext>
            </a:extLst>
          </p:cNvPr>
          <p:cNvSpPr/>
          <p:nvPr/>
        </p:nvSpPr>
        <p:spPr>
          <a:xfrm>
            <a:off x="0" y="1"/>
            <a:ext cx="12192000" cy="1250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74C61DF-8229-4E28-BFED-9866F05A8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chemeClr val="accent1">
                    <a:lumMod val="50000"/>
                  </a:schemeClr>
                </a:solidFill>
              </a:rPr>
              <a:t>Koszty utrzymania </a:t>
            </a:r>
            <a:br>
              <a:rPr lang="pl-PL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4000" b="1" dirty="0">
                <a:solidFill>
                  <a:schemeClr val="accent1">
                    <a:lumMod val="50000"/>
                  </a:schemeClr>
                </a:solidFill>
              </a:rPr>
              <a:t>systemu gospodarowania odpadami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D24E7C-B669-45C2-A58D-9D60F7F5F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2600" dirty="0">
                <a:cs typeface="Times New Roman" pitchFamily="18" charset="0"/>
              </a:rPr>
              <a:t>Gmina, za opłatą, organizuje system gospodarki odpadami i pokrywa koszty jego funkcjonowania, obejmujące:</a:t>
            </a:r>
            <a:endParaRPr lang="pl-PL" sz="2600" dirty="0"/>
          </a:p>
          <a:p>
            <a:pPr algn="just"/>
            <a:r>
              <a:rPr lang="pl-PL" sz="2600" dirty="0"/>
              <a:t>zapewnienie pozbywania się wszystkich rodzajów odpadów komunalnych od właścicieli nieruchomości (odbieranie, transport, przyjmowanie w PSZOK, przyjmowanie w inny sposób),</a:t>
            </a:r>
          </a:p>
          <a:p>
            <a:pPr algn="just"/>
            <a:r>
              <a:rPr lang="pl-PL" sz="2600" dirty="0"/>
              <a:t>tworzenie i utrzymanie PSZOK,</a:t>
            </a:r>
          </a:p>
          <a:p>
            <a:pPr algn="just"/>
            <a:r>
              <a:rPr lang="pl-PL" sz="2600" dirty="0"/>
              <a:t>obsługę administracyjną systemu,</a:t>
            </a:r>
          </a:p>
          <a:p>
            <a:pPr algn="just"/>
            <a:r>
              <a:rPr lang="pl-PL" sz="2600" dirty="0"/>
              <a:t>edukację ekologiczną,</a:t>
            </a:r>
          </a:p>
          <a:p>
            <a:pPr algn="just"/>
            <a:r>
              <a:rPr lang="pl-PL" sz="2600" dirty="0"/>
              <a:t>wyposażenie nieruchomości w worki (fakultatywnie),</a:t>
            </a:r>
          </a:p>
          <a:p>
            <a:pPr algn="just"/>
            <a:r>
              <a:rPr lang="pl-PL" sz="2600" dirty="0"/>
              <a:t>usunięcie odpadów komunalnych z miejsc nieprzeznaczonych do ich składowania i magazynowania.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561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21B146B1-520D-4F5F-9311-DE057E21A237}"/>
              </a:ext>
            </a:extLst>
          </p:cNvPr>
          <p:cNvSpPr/>
          <p:nvPr/>
        </p:nvSpPr>
        <p:spPr>
          <a:xfrm>
            <a:off x="0" y="0"/>
            <a:ext cx="12192000" cy="12594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6F2131A-DB93-4498-B805-EC13AE30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155"/>
            <a:ext cx="10515600" cy="1140449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chemeClr val="accent1">
                    <a:lumMod val="50000"/>
                  </a:schemeClr>
                </a:solidFill>
              </a:rPr>
              <a:t>Ustalenie opłaty za gospodarowanie odpadów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76CE36-3BBF-4650-9F9B-7620B2FBE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dirty="0"/>
              <a:t>Rada  gminy, w drodze uchwały, ustala stawki opłat za odpady – </a:t>
            </a:r>
            <a:br>
              <a:rPr lang="pl-PL" dirty="0"/>
            </a:br>
            <a:r>
              <a:rPr lang="pl-PL" sz="2400" i="1" dirty="0"/>
              <a:t>art. 6k. ust. 1 pkt 1 ustawy z dnia 13 września 1996 r. o utrzymaniu czystości </a:t>
            </a:r>
            <a:br>
              <a:rPr lang="pl-PL" sz="2400" i="1" dirty="0"/>
            </a:br>
            <a:r>
              <a:rPr lang="pl-PL" sz="2400" i="1" dirty="0"/>
              <a:t>i porządku w gminach)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Rada gminy, określając stawki opłaty za odpady, bierze pod uwagę </a:t>
            </a:r>
            <a:br>
              <a:rPr lang="pl-PL" dirty="0"/>
            </a:br>
            <a:r>
              <a:rPr lang="pl-PL" dirty="0"/>
              <a:t>m. in.:</a:t>
            </a:r>
          </a:p>
          <a:p>
            <a:pPr algn="just"/>
            <a:r>
              <a:rPr lang="pl-PL" dirty="0"/>
              <a:t>liczbę mieszkańców zamieszkujących daną gminę,</a:t>
            </a:r>
          </a:p>
          <a:p>
            <a:pPr algn="just"/>
            <a:r>
              <a:rPr lang="pl-PL" dirty="0"/>
              <a:t>ilość wytwarzanych na terenie gminy odpadów komunalnych,</a:t>
            </a:r>
          </a:p>
          <a:p>
            <a:pPr algn="just"/>
            <a:r>
              <a:rPr lang="pl-PL" dirty="0"/>
              <a:t>koszty funkcjonowania systemu gospodarowania odpadami komunalnymi. 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725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657DA0BF-4EFE-45C9-91D9-2383A371E071}"/>
              </a:ext>
            </a:extLst>
          </p:cNvPr>
          <p:cNvSpPr/>
          <p:nvPr/>
        </p:nvSpPr>
        <p:spPr>
          <a:xfrm>
            <a:off x="0" y="0"/>
            <a:ext cx="12192000" cy="12594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8AAE6AB-8A09-4FB7-9F2E-BCEA74C53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chemeClr val="accent1">
                    <a:lumMod val="50000"/>
                  </a:schemeClr>
                </a:solidFill>
              </a:rPr>
              <a:t>Metoda naliczania opłaty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2727E4-0308-40C1-BFC8-B19EBEB84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altLang="pl-PL" dirty="0">
                <a:latin typeface="Calibri" panose="020F0502020204030204" pitchFamily="34" charset="0"/>
              </a:rPr>
              <a:t>Uchwała rady gminy – dokonanie wyboru metody ustalenia opłaty, ustalenie stawki opłaty.</a:t>
            </a:r>
          </a:p>
          <a:p>
            <a:pPr marL="0" indent="0" algn="just">
              <a:buNone/>
            </a:pPr>
            <a:endParaRPr lang="pl-PL" altLang="pl-PL" dirty="0">
              <a:latin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pl-PL" dirty="0"/>
              <a:t>Metody ustalania opłaty za gospodarowanie odpadami komunalnymi: </a:t>
            </a:r>
          </a:p>
          <a:p>
            <a:pPr algn="just">
              <a:spcBef>
                <a:spcPts val="0"/>
              </a:spcBef>
              <a:defRPr/>
            </a:pPr>
            <a:r>
              <a:rPr lang="pl-PL" dirty="0"/>
              <a:t>od liczby mieszkańców zamieszkujących daną nieruchomość </a:t>
            </a:r>
            <a:br>
              <a:rPr lang="pl-PL" dirty="0"/>
            </a:br>
            <a:r>
              <a:rPr lang="pl-PL" dirty="0"/>
              <a:t>(kwota za zagospodarowanie odpadami oraz ich wywóz dzielona jest </a:t>
            </a:r>
            <a:br>
              <a:rPr lang="pl-PL" dirty="0"/>
            </a:br>
            <a:r>
              <a:rPr lang="pl-PL" dirty="0"/>
              <a:t>na liczbę mieszkańców, co daje kwotę na jednego mieszkańca – metoda stosowana w gminie Chojna),</a:t>
            </a:r>
          </a:p>
          <a:p>
            <a:pPr algn="just">
              <a:spcBef>
                <a:spcPts val="0"/>
              </a:spcBef>
              <a:defRPr/>
            </a:pPr>
            <a:r>
              <a:rPr lang="pl-PL" dirty="0"/>
              <a:t>od ilości zużytej wody z danej nieruchomości,</a:t>
            </a:r>
          </a:p>
          <a:p>
            <a:pPr algn="just">
              <a:spcBef>
                <a:spcPts val="0"/>
              </a:spcBef>
              <a:defRPr/>
            </a:pPr>
            <a:r>
              <a:rPr lang="pl-PL" dirty="0"/>
              <a:t>od powierzchni lokalu mieszkalnego,</a:t>
            </a:r>
          </a:p>
          <a:p>
            <a:pPr algn="just">
              <a:spcBef>
                <a:spcPts val="0"/>
              </a:spcBef>
              <a:defRPr/>
            </a:pPr>
            <a:r>
              <a:rPr lang="pl-PL" dirty="0"/>
              <a:t>od gospodarstwa domowego.</a:t>
            </a:r>
          </a:p>
        </p:txBody>
      </p:sp>
    </p:spTree>
    <p:extLst>
      <p:ext uri="{BB962C8B-B14F-4D97-AF65-F5344CB8AC3E}">
        <p14:creationId xmlns:p14="http://schemas.microsoft.com/office/powerpoint/2010/main" val="1813267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1C7B9E44-4922-403C-96B8-DC24A67429C2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6FC8DFB-75A6-43A3-9B1A-A8ABA8EA9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5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chemeClr val="accent1">
                    <a:lumMod val="50000"/>
                  </a:schemeClr>
                </a:solidFill>
              </a:rPr>
              <a:t>Powody wzrostu cen </a:t>
            </a:r>
            <a:br>
              <a:rPr lang="pl-PL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4000" b="1" dirty="0">
                <a:solidFill>
                  <a:schemeClr val="accent1">
                    <a:lumMod val="50000"/>
                  </a:schemeClr>
                </a:solidFill>
              </a:rPr>
              <a:t>za gospodarowanie odpadami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FBF917-BE56-4973-A677-17BE5B5DF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2071"/>
            <a:ext cx="10515600" cy="174691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sz="2000" dirty="0">
                <a:cs typeface="Times New Roman" panose="02020603050405020304" pitchFamily="18" charset="0"/>
              </a:rPr>
              <a:t>Do kosztów mających wpływ na wysokość stawki opłaty za wywóz odpadów komunalnych należą:</a:t>
            </a:r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pl-PL" sz="2000" dirty="0">
                <a:cs typeface="Times New Roman" panose="02020603050405020304" pitchFamily="18" charset="0"/>
              </a:rPr>
              <a:t>wzrost cen usług wynikający m. in. ze wzrostu płacy minimalnej, cen energii, paliwa itp., robocizna – koszty związane z rosnącą w 2019 r. płacą minimalną, co wiąże się ze wzrostem opłaty w RIPOK  (płacimy za każdą dostarczoną tonę odpadów);</a:t>
            </a:r>
          </a:p>
        </p:txBody>
      </p:sp>
    </p:spTree>
    <p:extLst>
      <p:ext uri="{BB962C8B-B14F-4D97-AF65-F5344CB8AC3E}">
        <p14:creationId xmlns:p14="http://schemas.microsoft.com/office/powerpoint/2010/main" val="344743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B6291296-F5DB-4474-94ED-B3A75C70496D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10A2813-A8A1-4BEC-BF30-CB62D8CE2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40" y="1395669"/>
            <a:ext cx="10515600" cy="575778"/>
          </a:xfrm>
        </p:spPr>
        <p:txBody>
          <a:bodyPr>
            <a:normAutofit/>
          </a:bodyPr>
          <a:lstStyle/>
          <a:p>
            <a:r>
              <a:rPr lang="pl-PL" sz="2800" dirty="0">
                <a:cs typeface="Times New Roman" panose="02020603050405020304" pitchFamily="18" charset="0"/>
              </a:rPr>
              <a:t>Wzrost ceny za zagospodarowanie odpadów:</a:t>
            </a:r>
            <a:endParaRPr lang="pl-PL" sz="2800" dirty="0"/>
          </a:p>
        </p:txBody>
      </p:sp>
      <p:graphicFrame>
        <p:nvGraphicFramePr>
          <p:cNvPr id="13" name="Tabela 13">
            <a:extLst>
              <a:ext uri="{FF2B5EF4-FFF2-40B4-BE49-F238E27FC236}">
                <a16:creationId xmlns:a16="http://schemas.microsoft.com/office/drawing/2014/main" id="{E5B8012F-7460-40BA-BE2E-82638D0431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68875"/>
              </p:ext>
            </p:extLst>
          </p:nvPr>
        </p:nvGraphicFramePr>
        <p:xfrm>
          <a:off x="1841802" y="2019203"/>
          <a:ext cx="8508396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099">
                  <a:extLst>
                    <a:ext uri="{9D8B030D-6E8A-4147-A177-3AD203B41FA5}">
                      <a16:colId xmlns:a16="http://schemas.microsoft.com/office/drawing/2014/main" val="604786877"/>
                    </a:ext>
                  </a:extLst>
                </a:gridCol>
                <a:gridCol w="2127099">
                  <a:extLst>
                    <a:ext uri="{9D8B030D-6E8A-4147-A177-3AD203B41FA5}">
                      <a16:colId xmlns:a16="http://schemas.microsoft.com/office/drawing/2014/main" val="2981661592"/>
                    </a:ext>
                  </a:extLst>
                </a:gridCol>
                <a:gridCol w="2127099">
                  <a:extLst>
                    <a:ext uri="{9D8B030D-6E8A-4147-A177-3AD203B41FA5}">
                      <a16:colId xmlns:a16="http://schemas.microsoft.com/office/drawing/2014/main" val="1394969342"/>
                    </a:ext>
                  </a:extLst>
                </a:gridCol>
                <a:gridCol w="2127099">
                  <a:extLst>
                    <a:ext uri="{9D8B030D-6E8A-4147-A177-3AD203B41FA5}">
                      <a16:colId xmlns:a16="http://schemas.microsoft.com/office/drawing/2014/main" val="1774915683"/>
                    </a:ext>
                  </a:extLst>
                </a:gridCol>
              </a:tblGrid>
              <a:tr h="236279">
                <a:tc>
                  <a:txBody>
                    <a:bodyPr/>
                    <a:lstStyle/>
                    <a:p>
                      <a:r>
                        <a:rPr lang="pl-PL" sz="1400" dirty="0"/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632063"/>
                  </a:ext>
                </a:extLst>
              </a:tr>
              <a:tr h="236279">
                <a:tc>
                  <a:txBody>
                    <a:bodyPr/>
                    <a:lstStyle/>
                    <a:p>
                      <a:r>
                        <a:rPr lang="pl-PL" sz="1400" dirty="0"/>
                        <a:t>Zmieszane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370,00 zł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440,00 zł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570,00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489044"/>
                  </a:ext>
                </a:extLst>
              </a:tr>
              <a:tr h="236279">
                <a:tc>
                  <a:txBody>
                    <a:bodyPr/>
                    <a:lstStyle/>
                    <a:p>
                      <a:r>
                        <a:rPr lang="pl-PL" sz="1400" dirty="0"/>
                        <a:t>Segregowane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680,00 zł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700,00 zł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740,00zł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094165"/>
                  </a:ext>
                </a:extLst>
              </a:tr>
              <a:tr h="236279">
                <a:tc>
                  <a:txBody>
                    <a:bodyPr/>
                    <a:lstStyle/>
                    <a:p>
                      <a:r>
                        <a:rPr lang="pl-PL" sz="1400" dirty="0"/>
                        <a:t>Wielkogabarytowe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680,00 zł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700,00 zł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740,00zł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003893"/>
                  </a:ext>
                </a:extLst>
              </a:tr>
              <a:tr h="236279">
                <a:tc>
                  <a:txBody>
                    <a:bodyPr/>
                    <a:lstStyle/>
                    <a:p>
                      <a:r>
                        <a:rPr lang="pl-PL" sz="1400" dirty="0"/>
                        <a:t>PSZOK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280,00 zł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300,00 zł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465,00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607676"/>
                  </a:ext>
                </a:extLst>
              </a:tr>
            </a:tbl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FC9FDE90-B185-4E57-AA01-5AD7C9960C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7871270"/>
              </p:ext>
            </p:extLst>
          </p:nvPr>
        </p:nvGraphicFramePr>
        <p:xfrm>
          <a:off x="2577682" y="3700731"/>
          <a:ext cx="7036636" cy="2501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7013BF91-AF8D-422D-B7D9-2DB037B31216}"/>
              </a:ext>
            </a:extLst>
          </p:cNvPr>
          <p:cNvSpPr txBox="1">
            <a:spLocks/>
          </p:cNvSpPr>
          <p:nvPr/>
        </p:nvSpPr>
        <p:spPr>
          <a:xfrm>
            <a:off x="838200" y="1015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000" b="1" dirty="0">
                <a:solidFill>
                  <a:schemeClr val="accent1">
                    <a:lumMod val="50000"/>
                  </a:schemeClr>
                </a:solidFill>
              </a:rPr>
              <a:t>Powody wzrostu cen </a:t>
            </a:r>
            <a:br>
              <a:rPr lang="pl-PL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4000" b="1" dirty="0">
                <a:solidFill>
                  <a:schemeClr val="accent1">
                    <a:lumMod val="50000"/>
                  </a:schemeClr>
                </a:solidFill>
              </a:rPr>
              <a:t>za gospodarowanie odpadami</a:t>
            </a:r>
          </a:p>
        </p:txBody>
      </p:sp>
    </p:spTree>
    <p:extLst>
      <p:ext uri="{BB962C8B-B14F-4D97-AF65-F5344CB8AC3E}">
        <p14:creationId xmlns:p14="http://schemas.microsoft.com/office/powerpoint/2010/main" val="42125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43EDA315-9BB0-4C1E-80B6-A4F7265BC5C3}"/>
              </a:ext>
            </a:extLst>
          </p:cNvPr>
          <p:cNvSpPr txBox="1">
            <a:spLocks/>
          </p:cNvSpPr>
          <p:nvPr/>
        </p:nvSpPr>
        <p:spPr>
          <a:xfrm>
            <a:off x="838199" y="1388344"/>
            <a:ext cx="10515600" cy="502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20000"/>
              </a:lnSpc>
              <a:buFont typeface="+mj-lt"/>
              <a:buAutoNum type="arabicPeriod" startAt="2"/>
            </a:pPr>
            <a:r>
              <a:rPr lang="pl-PL" sz="2000" dirty="0">
                <a:cs typeface="Times New Roman" panose="02020603050405020304" pitchFamily="18" charset="0"/>
              </a:rPr>
              <a:t>wzrost ilości śmieci wytwarzanych na terenie gminy, (np. odpady wielkogabarytowe);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B6F6298-F764-4DD4-88A1-F06974A9A32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660277" y="2113472"/>
            <a:ext cx="6871445" cy="3590618"/>
          </a:xfrm>
          <a:prstGeom prst="rect">
            <a:avLst/>
          </a:prstGeom>
          <a:ln>
            <a:noFill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14A0A4C-AF2A-42EB-8603-90F0EB161F7A}"/>
              </a:ext>
            </a:extLst>
          </p:cNvPr>
          <p:cNvSpPr txBox="1"/>
          <p:nvPr/>
        </p:nvSpPr>
        <p:spPr>
          <a:xfrm>
            <a:off x="1835482" y="5926637"/>
            <a:ext cx="8521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333333"/>
                </a:solidFill>
              </a:rPr>
              <a:t>Powyższy wykaz przedstawia ilość odpadów wielkogabarytowych,</a:t>
            </a:r>
          </a:p>
          <a:p>
            <a:pPr algn="ctr"/>
            <a:r>
              <a:rPr lang="pl-PL" sz="2000" dirty="0">
                <a:solidFill>
                  <a:srgbClr val="333333"/>
                </a:solidFill>
              </a:rPr>
              <a:t>zebranych podczas zbiórek organizowanych w latach 2018 – 2020</a:t>
            </a:r>
            <a:r>
              <a:rPr lang="pl-PL" sz="1800" dirty="0">
                <a:solidFill>
                  <a:srgbClr val="333333"/>
                </a:solidFill>
              </a:rPr>
              <a:t>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999CA1B-1617-4BE0-B9E5-68B877F7CA76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DD12A3C1-924A-444D-95D5-18A86AD577B0}"/>
              </a:ext>
            </a:extLst>
          </p:cNvPr>
          <p:cNvSpPr txBox="1">
            <a:spLocks/>
          </p:cNvSpPr>
          <p:nvPr/>
        </p:nvSpPr>
        <p:spPr>
          <a:xfrm>
            <a:off x="838200" y="1015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000" b="1" dirty="0">
                <a:solidFill>
                  <a:schemeClr val="accent1">
                    <a:lumMod val="50000"/>
                  </a:schemeClr>
                </a:solidFill>
              </a:rPr>
              <a:t>Powody wzrostu cen </a:t>
            </a:r>
            <a:br>
              <a:rPr lang="pl-PL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4000" b="1" dirty="0">
                <a:solidFill>
                  <a:schemeClr val="accent1">
                    <a:lumMod val="50000"/>
                  </a:schemeClr>
                </a:solidFill>
              </a:rPr>
              <a:t>za gospodarowanie odpadami</a:t>
            </a:r>
          </a:p>
        </p:txBody>
      </p:sp>
    </p:spTree>
    <p:extLst>
      <p:ext uri="{BB962C8B-B14F-4D97-AF65-F5344CB8AC3E}">
        <p14:creationId xmlns:p14="http://schemas.microsoft.com/office/powerpoint/2010/main" val="593129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1670E02F-730C-4EDE-BAA1-50E2B6C66120}"/>
              </a:ext>
            </a:extLst>
          </p:cNvPr>
          <p:cNvSpPr txBox="1">
            <a:spLocks/>
          </p:cNvSpPr>
          <p:nvPr/>
        </p:nvSpPr>
        <p:spPr>
          <a:xfrm>
            <a:off x="838200" y="1397131"/>
            <a:ext cx="10515600" cy="1246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20000"/>
              </a:lnSpc>
              <a:buFont typeface="+mj-lt"/>
              <a:buAutoNum type="arabicPeriod" startAt="3"/>
            </a:pPr>
            <a:r>
              <a:rPr lang="pl-PL" sz="2000" dirty="0">
                <a:cs typeface="Times New Roman" panose="02020603050405020304" pitchFamily="18" charset="0"/>
              </a:rPr>
              <a:t>wprowadzanie kolejnych frakcji odpadów odbieranych z nieruchomości  – w 2013 r. śmieci odbierała jedna śmieciarka, obecnie jest to więcej osobnych odbiorów w różnej częstotliwości: zmieszane, selektywne (papier, szkło, tworzywa), gabaryty, zielone i </a:t>
            </a:r>
            <a:r>
              <a:rPr lang="pl-PL" sz="2000" dirty="0" err="1">
                <a:cs typeface="Times New Roman" panose="02020603050405020304" pitchFamily="18" charset="0"/>
              </a:rPr>
              <a:t>bio</a:t>
            </a:r>
            <a:r>
              <a:rPr lang="pl-PL" sz="2000" dirty="0">
                <a:cs typeface="Times New Roman" panose="02020603050405020304" pitchFamily="18" charset="0"/>
              </a:rPr>
              <a:t> (wzrost kosztów usług);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FC13BEA-3E76-4492-A8FF-F75939895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059" y="2715181"/>
            <a:ext cx="6829881" cy="3825424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98698814-28EC-4940-9051-9E0EEABAD040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739E1801-9626-4609-921B-5928B72C8275}"/>
              </a:ext>
            </a:extLst>
          </p:cNvPr>
          <p:cNvSpPr txBox="1">
            <a:spLocks/>
          </p:cNvSpPr>
          <p:nvPr/>
        </p:nvSpPr>
        <p:spPr>
          <a:xfrm>
            <a:off x="838200" y="1015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000" b="1" dirty="0">
                <a:solidFill>
                  <a:schemeClr val="accent1">
                    <a:lumMod val="50000"/>
                  </a:schemeClr>
                </a:solidFill>
              </a:rPr>
              <a:t>Powody wzrostu cen </a:t>
            </a:r>
            <a:br>
              <a:rPr lang="pl-PL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4000" b="1" dirty="0">
                <a:solidFill>
                  <a:schemeClr val="accent1">
                    <a:lumMod val="50000"/>
                  </a:schemeClr>
                </a:solidFill>
              </a:rPr>
              <a:t>za gospodarowanie odpadami</a:t>
            </a:r>
          </a:p>
        </p:txBody>
      </p:sp>
    </p:spTree>
    <p:extLst>
      <p:ext uri="{BB962C8B-B14F-4D97-AF65-F5344CB8AC3E}">
        <p14:creationId xmlns:p14="http://schemas.microsoft.com/office/powerpoint/2010/main" val="370339223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Wycine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TM03457503[[fn=Cytat]]</Template>
  <TotalTime>1032</TotalTime>
  <Words>1327</Words>
  <Application>Microsoft Office PowerPoint</Application>
  <PresentationFormat>Panoramiczny</PresentationFormat>
  <Paragraphs>220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Wingdings 3</vt:lpstr>
      <vt:lpstr>Motyw pakietu Office</vt:lpstr>
      <vt:lpstr>Wycinek</vt:lpstr>
      <vt:lpstr>ZMIANA STAWKI  ZA GOSPODAROWANIE ODPADAMI KOMUNALNYMI W GMINIE CHOJNA</vt:lpstr>
      <vt:lpstr> System gospodarowania odpadami komunalnymi na terenie gminy Chojna </vt:lpstr>
      <vt:lpstr>Koszty utrzymania  systemu gospodarowania odpadami </vt:lpstr>
      <vt:lpstr>Ustalenie opłaty za gospodarowanie odpadów</vt:lpstr>
      <vt:lpstr>Metoda naliczania opłaty </vt:lpstr>
      <vt:lpstr>Powody wzrostu cen  za gospodarowanie odpadami</vt:lpstr>
      <vt:lpstr>Wzrost ceny za zagospodarowanie odpadów:</vt:lpstr>
      <vt:lpstr>Prezentacja programu PowerPoint</vt:lpstr>
      <vt:lpstr>Prezentacja programu PowerPoint</vt:lpstr>
      <vt:lpstr>Prezentacja programu PowerPoint</vt:lpstr>
      <vt:lpstr>Dochody i wydatki za odpady komunalne</vt:lpstr>
      <vt:lpstr>Dochody i wydatki za odpady komunalne</vt:lpstr>
      <vt:lpstr>Dochody i wydatki za odpady komunalne</vt:lpstr>
      <vt:lpstr>Dochody i wydatki za odpady komunalne</vt:lpstr>
      <vt:lpstr>Porównanie stawek opłat za odpady z terenu gmin, które mają ustaloną stawkę opłaty uzależnioną od liczby osób zamieszkujących nieruchomość: </vt:lpstr>
      <vt:lpstr>Jak powstrzymać wzrost cen?</vt:lpstr>
      <vt:lpstr>Jak powstrzymać wzrost cen?</vt:lpstr>
      <vt:lpstr>Jak powstrzymać wzrost cen?</vt:lpstr>
      <vt:lpstr>Jak powstrzymać wzrost cen?</vt:lpstr>
      <vt:lpstr>Jak powstrzymać wzrost cen?</vt:lpstr>
      <vt:lpstr>Jak powstrzymać wzrost cen?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GOSPODARKI ODPADAMI KOMUNALNYMI W GMINIE CHOJNA</dc:title>
  <dc:creator>Marcin Pisanko</dc:creator>
  <cp:lastModifiedBy>Marcin Pisanko</cp:lastModifiedBy>
  <cp:revision>133</cp:revision>
  <cp:lastPrinted>2020-11-23T08:12:08Z</cp:lastPrinted>
  <dcterms:created xsi:type="dcterms:W3CDTF">2020-11-04T07:06:36Z</dcterms:created>
  <dcterms:modified xsi:type="dcterms:W3CDTF">2020-12-03T17:45:48Z</dcterms:modified>
</cp:coreProperties>
</file>